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1" r:id="rId2"/>
    <p:sldId id="273" r:id="rId3"/>
    <p:sldId id="256" r:id="rId4"/>
    <p:sldId id="257" r:id="rId5"/>
    <p:sldId id="258" r:id="rId6"/>
    <p:sldId id="260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1" r:id="rId18"/>
    <p:sldId id="272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E9EE"/>
    <a:srgbClr val="32A0AC"/>
    <a:srgbClr val="00D4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80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1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0F3FE-83FD-BF42-A426-1F5F71FC23D7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7709B-54A8-7C4B-8991-988A602D6EB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259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7709B-54A8-7C4B-8991-988A602D6EB6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1709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7709B-54A8-7C4B-8991-988A602D6EB6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5389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7709B-54A8-7C4B-8991-988A602D6EB6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8877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7709B-54A8-7C4B-8991-988A602D6EB6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4795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7709B-54A8-7C4B-8991-988A602D6EB6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0095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7709B-54A8-7C4B-8991-988A602D6EB6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3207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7709B-54A8-7C4B-8991-988A602D6EB6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690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7709B-54A8-7C4B-8991-988A602D6EB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6110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7709B-54A8-7C4B-8991-988A602D6EB6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04423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7709B-54A8-7C4B-8991-988A602D6EB6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173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7709B-54A8-7C4B-8991-988A602D6EB6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0477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7709B-54A8-7C4B-8991-988A602D6EB6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6213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7709B-54A8-7C4B-8991-988A602D6EB6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29892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7709B-54A8-7C4B-8991-988A602D6EB6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7873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F7709B-54A8-7C4B-8991-988A602D6EB6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1335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A0B850-D365-DF4D-9822-25234FF10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C9A5129-7D02-AD4C-AD63-7A5CE078C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DA8A93-FC76-4F44-93C9-D5747AF8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197C-8CFE-564D-8B06-6E4E1B427CD7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1D8EC0-17E0-C341-A031-85F84D7E7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E52703-2E6C-B341-B4D9-BB91F568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3A5CD-DCF8-4540-9B9B-CBE4AE69E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61978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CB5F5-2797-6D42-AD14-56CADFCDB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B7B3C3-1E8E-6F48-9B13-B41551595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655622-36B7-EE4B-A4A6-F22E66D03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197C-8CFE-564D-8B06-6E4E1B427CD7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3AE2D4-8BCD-274E-8793-07268878C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3D5A40-9D14-1E4E-B72A-E8A575E2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3A5CD-DCF8-4540-9B9B-CBE4AE69E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1027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20BA496-329B-044C-99CF-B7E701067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88D38F8-6B86-3D40-9D53-AC76FAB01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D66A071-67B0-6F49-A0D1-3D4C21CE7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197C-8CFE-564D-8B06-6E4E1B427CD7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17A42B-F4BC-CF45-A1AE-8229959DD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F316D-E19D-0144-8145-80E1E0CCD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3A5CD-DCF8-4540-9B9B-CBE4AE69E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6402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D7074-FDF8-6145-B200-200AF6FE5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1CCE86-4089-0B49-AB14-8E8A42050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E884DF-82E1-4146-A8C2-2EED2DC19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197C-8CFE-564D-8B06-6E4E1B427CD7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DF802F-C722-E646-B6B4-DA4585D6E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8625BF-86D0-AD4B-86F8-178F45745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3A5CD-DCF8-4540-9B9B-CBE4AE69E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02587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1DBD9-8E2B-CD48-8878-8D7FB7282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C9D2F0-BA1F-3141-BB0A-E71B86E9F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E6B3FF-0CA8-8E4C-BB04-88E722DDE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197C-8CFE-564D-8B06-6E4E1B427CD7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C6B7D-5F57-6C4B-B4FF-6158A82D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AF858F-85F6-714D-B080-5C9A20410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3A5CD-DCF8-4540-9B9B-CBE4AE69E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0110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B7AAB4-08FC-3341-B321-021695629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FF081F-8AE5-C447-A451-F1689A681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52E7C5-71B2-AF4C-B70D-223347F53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B46AC7-6DC3-E843-A342-29BBBE9CC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197C-8CFE-564D-8B06-6E4E1B427CD7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DE9197-4DE7-984C-A70F-81FC19F43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EDDE88-692A-DB43-8709-7E832062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3A5CD-DCF8-4540-9B9B-CBE4AE69E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7985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E6601-97A1-2245-9390-AB36E0F8E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1BE32A-5632-1B4E-A4AD-868FC7496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749F3E-BB09-C04E-ADFA-30BB81D5A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157FD3-56A8-904B-BCFA-F5D598A386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3CF2A1-67EC-9D42-A2B0-842AD01EF3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BB3977-E40A-A446-B29A-1C64A5A05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197C-8CFE-564D-8B06-6E4E1B427CD7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08581F-21B9-5C46-BD37-30E475B1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96E0F3-9AD6-AE48-B7D0-F6D42D10B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3A5CD-DCF8-4540-9B9B-CBE4AE69E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23209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2E3AC7-8928-294F-A912-7B788C3DE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44BD63D-FAA8-8847-9485-5D7B121C0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197C-8CFE-564D-8B06-6E4E1B427CD7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BA0A77D-78A5-5143-BF49-0CA8DC464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D1F6125-3732-7C42-9212-08CE9DF3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3A5CD-DCF8-4540-9B9B-CBE4AE69E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7948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6F861F-0785-7A4B-BE9A-813E6EB70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197C-8CFE-564D-8B06-6E4E1B427CD7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2ECE0D-6727-6F4B-85AC-4B5586EC4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4E8E6F-A815-3848-A4DE-97C1F365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3A5CD-DCF8-4540-9B9B-CBE4AE69E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3176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426B88-3600-AD42-B097-09DA48C3B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2E3A2B-9E4F-7143-A09F-50F60EF2E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50AF641-B616-3A42-B17E-BCE1195FE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87CCE-A1FD-A542-81DD-1D2FA4D7D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197C-8CFE-564D-8B06-6E4E1B427CD7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5EA911-2F77-C448-BDE3-3CD0398C9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30B82C-A34B-D849-88AE-41014FCB1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3A5CD-DCF8-4540-9B9B-CBE4AE69E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7661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15697-B495-EE4C-B379-254BE015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3975967-EB85-3C47-AC6C-5B729E01D8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3AFC944-89C1-1845-88B1-901EB8828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D169799-C4FC-D140-BE3A-481BFBEE6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7197C-8CFE-564D-8B06-6E4E1B427CD7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4D764B-0B9F-1545-BADA-B081F8058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80397F-955F-8743-8E61-129931D1A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3A5CD-DCF8-4540-9B9B-CBE4AE69E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4661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1BC69C-C8BF-CA43-A4D7-485ECF60A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6ECFEA-A583-4647-92C8-5C7B5A7AA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E82CE4-2821-AE4D-A4B8-A58B93119C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7197C-8CFE-564D-8B06-6E4E1B427CD7}" type="datetimeFigureOut">
              <a:rPr kumimoji="1" lang="ko-KR" altLang="en-US" smtClean="0"/>
              <a:t>2022. 2. 10.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99C60D-4A0C-3C42-BFB3-AAC013379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C1347B-061A-D54F-92DE-EA68D05F92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3A5CD-DCF8-4540-9B9B-CBE4AE69EF7A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7639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hyperlink" Target="https://data.kma.go.kr/stcs/grnd/grndTaList.do?pgmNo=70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ta.kma.go.kr/stcs/grnd/grndTaList.do?pgmNo=70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7FC32-874F-1840-A3BD-034D56F6B881}"/>
              </a:ext>
            </a:extLst>
          </p:cNvPr>
          <p:cNvSpPr/>
          <p:nvPr/>
        </p:nvSpPr>
        <p:spPr>
          <a:xfrm>
            <a:off x="1034864" y="517350"/>
            <a:ext cx="10979658" cy="613808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32" name="Google Shape;89;p1">
            <a:extLst>
              <a:ext uri="{FF2B5EF4-FFF2-40B4-BE49-F238E27FC236}">
                <a16:creationId xmlns:a16="http://schemas.microsoft.com/office/drawing/2014/main" id="{AE2EAF82-5B51-8348-B3A1-792A397468E1}"/>
              </a:ext>
            </a:extLst>
          </p:cNvPr>
          <p:cNvCxnSpPr/>
          <p:nvPr/>
        </p:nvCxnSpPr>
        <p:spPr>
          <a:xfrm>
            <a:off x="1023289" y="359351"/>
            <a:ext cx="11168711" cy="0"/>
          </a:xfrm>
          <a:prstGeom prst="straightConnector1">
            <a:avLst/>
          </a:prstGeom>
          <a:noFill/>
          <a:ln w="9525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5" name="Google Shape;117;p1">
            <a:extLst>
              <a:ext uri="{FF2B5EF4-FFF2-40B4-BE49-F238E27FC236}">
                <a16:creationId xmlns:a16="http://schemas.microsoft.com/office/drawing/2014/main" id="{7472B37B-E8EF-044F-9DD8-AB355F52C9FA}"/>
              </a:ext>
            </a:extLst>
          </p:cNvPr>
          <p:cNvGrpSpPr/>
          <p:nvPr/>
        </p:nvGrpSpPr>
        <p:grpSpPr>
          <a:xfrm>
            <a:off x="1034864" y="-4678"/>
            <a:ext cx="11168711" cy="206030"/>
            <a:chOff x="1034864" y="-23150"/>
            <a:chExt cx="11168711" cy="206030"/>
          </a:xfrm>
        </p:grpSpPr>
        <p:sp>
          <p:nvSpPr>
            <p:cNvPr id="36" name="Google Shape;118;p1">
              <a:extLst>
                <a:ext uri="{FF2B5EF4-FFF2-40B4-BE49-F238E27FC236}">
                  <a16:creationId xmlns:a16="http://schemas.microsoft.com/office/drawing/2014/main" id="{17F3798F-FE96-924A-B21A-F5D29C3E3352}"/>
                </a:ext>
              </a:extLst>
            </p:cNvPr>
            <p:cNvSpPr/>
            <p:nvPr/>
          </p:nvSpPr>
          <p:spPr>
            <a:xfrm>
              <a:off x="1034864" y="-23150"/>
              <a:ext cx="11168711" cy="162045"/>
            </a:xfrm>
            <a:prstGeom prst="rect">
              <a:avLst/>
            </a:prstGeom>
            <a:solidFill>
              <a:srgbClr val="32A0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7" name="Google Shape;119;p1">
              <a:extLst>
                <a:ext uri="{FF2B5EF4-FFF2-40B4-BE49-F238E27FC236}">
                  <a16:creationId xmlns:a16="http://schemas.microsoft.com/office/drawing/2014/main" id="{F6CD3DF7-C1A5-E042-951D-2501C7B46A03}"/>
                </a:ext>
              </a:extLst>
            </p:cNvPr>
            <p:cNvCxnSpPr/>
            <p:nvPr/>
          </p:nvCxnSpPr>
          <p:spPr>
            <a:xfrm>
              <a:off x="1036168" y="182880"/>
              <a:ext cx="11155832" cy="0"/>
            </a:xfrm>
            <a:prstGeom prst="straightConnector1">
              <a:avLst/>
            </a:prstGeom>
            <a:noFill/>
            <a:ln w="9525" cap="flat" cmpd="sng">
              <a:solidFill>
                <a:srgbClr val="349FA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" name="Google Shape;92;p1">
            <a:extLst>
              <a:ext uri="{FF2B5EF4-FFF2-40B4-BE49-F238E27FC236}">
                <a16:creationId xmlns:a16="http://schemas.microsoft.com/office/drawing/2014/main" id="{56CD912B-5D39-F24E-8A9B-0FE8F2331CEA}"/>
              </a:ext>
            </a:extLst>
          </p:cNvPr>
          <p:cNvSpPr/>
          <p:nvPr/>
        </p:nvSpPr>
        <p:spPr>
          <a:xfrm>
            <a:off x="1045793" y="2179896"/>
            <a:ext cx="10978353" cy="2271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-US" altLang="ko-KR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-US" altLang="ko-KR" sz="2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altLang="ko-K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Spss</a:t>
            </a:r>
            <a:r>
              <a:rPr lang="en-US" altLang="ko-K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python</a:t>
            </a:r>
            <a:r>
              <a:rPr lang="ko-KR" alt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을 통한  </a:t>
            </a:r>
            <a:r>
              <a:rPr lang="en-US" altLang="ko-K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Nhshop</a:t>
            </a:r>
            <a:r>
              <a:rPr lang="en-US" altLang="ko-K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분석</a:t>
            </a:r>
            <a:endParaRPr lang="en-US" altLang="ko-KR" sz="20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-US" altLang="ko-KR" sz="2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lang="en-US" altLang="ko-KR" sz="20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lnSpc>
                <a:spcPct val="120000"/>
              </a:lnSpc>
              <a:buClr>
                <a:schemeClr val="dk1"/>
              </a:buClr>
              <a:buSzPts val="2000"/>
            </a:pPr>
            <a:r>
              <a:rPr lang="ko-KR" altLang="en-US" dirty="0"/>
              <a:t>오세윤</a:t>
            </a:r>
            <a:r>
              <a:rPr lang="ko-KR" altLang="en-US" sz="14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</a:t>
            </a:r>
            <a:endParaRPr lang="en-US" altLang="ko-Kore-KR" dirty="0"/>
          </a:p>
        </p:txBody>
      </p:sp>
      <p:grpSp>
        <p:nvGrpSpPr>
          <p:cNvPr id="29" name="Google Shape;99;p1">
            <a:extLst>
              <a:ext uri="{FF2B5EF4-FFF2-40B4-BE49-F238E27FC236}">
                <a16:creationId xmlns:a16="http://schemas.microsoft.com/office/drawing/2014/main" id="{2D85E472-EF88-4C4B-8AED-315FAE7A71F2}"/>
              </a:ext>
            </a:extLst>
          </p:cNvPr>
          <p:cNvGrpSpPr/>
          <p:nvPr/>
        </p:nvGrpSpPr>
        <p:grpSpPr>
          <a:xfrm>
            <a:off x="1045792" y="6470413"/>
            <a:ext cx="10978354" cy="170709"/>
            <a:chOff x="1036168" y="6446115"/>
            <a:chExt cx="10978354" cy="170709"/>
          </a:xfrm>
        </p:grpSpPr>
        <p:sp>
          <p:nvSpPr>
            <p:cNvPr id="30" name="Google Shape;100;p1">
              <a:extLst>
                <a:ext uri="{FF2B5EF4-FFF2-40B4-BE49-F238E27FC236}">
                  <a16:creationId xmlns:a16="http://schemas.microsoft.com/office/drawing/2014/main" id="{256B1339-FE8D-6845-B1B4-3B5F282FDE5E}"/>
                </a:ext>
              </a:extLst>
            </p:cNvPr>
            <p:cNvSpPr/>
            <p:nvPr/>
          </p:nvSpPr>
          <p:spPr>
            <a:xfrm rot="10800000" flipH="1">
              <a:off x="1036168" y="6529811"/>
              <a:ext cx="10978354" cy="45719"/>
            </a:xfrm>
            <a:prstGeom prst="rect">
              <a:avLst/>
            </a:prstGeom>
            <a:solidFill>
              <a:srgbClr val="32A0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1" name="Google Shape;101;p1">
              <a:extLst>
                <a:ext uri="{FF2B5EF4-FFF2-40B4-BE49-F238E27FC236}">
                  <a16:creationId xmlns:a16="http://schemas.microsoft.com/office/drawing/2014/main" id="{3673BBB4-F65A-3342-B97D-1E91F150B657}"/>
                </a:ext>
              </a:extLst>
            </p:cNvPr>
            <p:cNvGrpSpPr/>
            <p:nvPr/>
          </p:nvGrpSpPr>
          <p:grpSpPr>
            <a:xfrm>
              <a:off x="1036168" y="6446115"/>
              <a:ext cx="10978354" cy="170709"/>
              <a:chOff x="1036168" y="6717770"/>
              <a:chExt cx="10978354" cy="170709"/>
            </a:xfrm>
          </p:grpSpPr>
          <p:cxnSp>
            <p:nvCxnSpPr>
              <p:cNvPr id="39" name="Google Shape;102;p1">
                <a:extLst>
                  <a:ext uri="{FF2B5EF4-FFF2-40B4-BE49-F238E27FC236}">
                    <a16:creationId xmlns:a16="http://schemas.microsoft.com/office/drawing/2014/main" id="{551FF778-F36D-B745-B8A9-7B046787BF17}"/>
                  </a:ext>
                </a:extLst>
              </p:cNvPr>
              <p:cNvCxnSpPr/>
              <p:nvPr/>
            </p:nvCxnSpPr>
            <p:spPr>
              <a:xfrm>
                <a:off x="1036168" y="6888480"/>
                <a:ext cx="1097835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49FA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103;p1">
                <a:extLst>
                  <a:ext uri="{FF2B5EF4-FFF2-40B4-BE49-F238E27FC236}">
                    <a16:creationId xmlns:a16="http://schemas.microsoft.com/office/drawing/2014/main" id="{7DBBC65D-C127-E74F-8378-216A2EEDABDE}"/>
                  </a:ext>
                </a:extLst>
              </p:cNvPr>
              <p:cNvCxnSpPr/>
              <p:nvPr/>
            </p:nvCxnSpPr>
            <p:spPr>
              <a:xfrm>
                <a:off x="1036168" y="6717770"/>
                <a:ext cx="1097835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49FA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376781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4EE2C6-5A06-994A-BBA9-F77D70BAF6AA}"/>
              </a:ext>
            </a:extLst>
          </p:cNvPr>
          <p:cNvSpPr/>
          <p:nvPr/>
        </p:nvSpPr>
        <p:spPr>
          <a:xfrm>
            <a:off x="244194" y="-23150"/>
            <a:ext cx="11959382" cy="224502"/>
          </a:xfrm>
          <a:prstGeom prst="rect">
            <a:avLst/>
          </a:prstGeom>
          <a:solidFill>
            <a:srgbClr val="32A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7FC32-874F-1840-A3BD-034D56F6B881}"/>
              </a:ext>
            </a:extLst>
          </p:cNvPr>
          <p:cNvSpPr/>
          <p:nvPr/>
        </p:nvSpPr>
        <p:spPr>
          <a:xfrm>
            <a:off x="244193" y="406152"/>
            <a:ext cx="11778907" cy="617609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" name="Google Shape;119;p1">
            <a:extLst>
              <a:ext uri="{FF2B5EF4-FFF2-40B4-BE49-F238E27FC236}">
                <a16:creationId xmlns:a16="http://schemas.microsoft.com/office/drawing/2014/main" id="{5BB3EB0F-11E3-B345-80E0-286D7F4DE466}"/>
              </a:ext>
            </a:extLst>
          </p:cNvPr>
          <p:cNvCxnSpPr>
            <a:cxnSpLocks/>
          </p:cNvCxnSpPr>
          <p:nvPr/>
        </p:nvCxnSpPr>
        <p:spPr>
          <a:xfrm>
            <a:off x="246409" y="201352"/>
            <a:ext cx="11945591" cy="0"/>
          </a:xfrm>
          <a:prstGeom prst="straightConnector1">
            <a:avLst/>
          </a:prstGeom>
          <a:noFill/>
          <a:ln w="9525" cap="flat" cmpd="sng">
            <a:solidFill>
              <a:srgbClr val="349F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92;p1">
            <a:extLst>
              <a:ext uri="{FF2B5EF4-FFF2-40B4-BE49-F238E27FC236}">
                <a16:creationId xmlns:a16="http://schemas.microsoft.com/office/drawing/2014/main" id="{ED73F47C-0C9B-0040-94F6-F59544CA8E9F}"/>
              </a:ext>
            </a:extLst>
          </p:cNvPr>
          <p:cNvSpPr/>
          <p:nvPr/>
        </p:nvSpPr>
        <p:spPr>
          <a:xfrm>
            <a:off x="303584" y="425854"/>
            <a:ext cx="562351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SPSS 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일원배치분산분석  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2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상품군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A5A198-C358-DC4D-9E9F-229A9A9750E8}"/>
              </a:ext>
            </a:extLst>
          </p:cNvPr>
          <p:cNvSpPr/>
          <p:nvPr/>
        </p:nvSpPr>
        <p:spPr>
          <a:xfrm>
            <a:off x="5927100" y="2968330"/>
            <a:ext cx="566671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 err="1"/>
              <a:t>기술통계</a:t>
            </a:r>
            <a:r>
              <a:rPr lang="ko-KR" altLang="en-US" sz="1000" b="1" dirty="0"/>
              <a:t> 분석</a:t>
            </a:r>
            <a:r>
              <a:rPr lang="en-US" altLang="ko-KR" sz="1000" b="1" dirty="0"/>
              <a:t>]</a:t>
            </a:r>
            <a:endParaRPr lang="ko-KR" altLang="en-US" sz="1000" b="1" dirty="0"/>
          </a:p>
          <a:p>
            <a:endParaRPr lang="ko-KR" altLang="en-US" sz="1000" dirty="0"/>
          </a:p>
          <a:p>
            <a:r>
              <a:rPr lang="ko-KR" altLang="en-US" sz="1000" dirty="0" err="1"/>
              <a:t>전체평균에</a:t>
            </a:r>
            <a:r>
              <a:rPr lang="ko-KR" altLang="en-US" sz="1000" dirty="0"/>
              <a:t> 비해 </a:t>
            </a:r>
            <a:r>
              <a:rPr lang="ko-KR" altLang="en-US" sz="1000" dirty="0" err="1"/>
              <a:t>농수축</a:t>
            </a:r>
            <a:r>
              <a:rPr lang="en-US" altLang="ko-KR" sz="1000" dirty="0"/>
              <a:t>,</a:t>
            </a:r>
            <a:r>
              <a:rPr lang="ko-KR" altLang="en-US" sz="1000" dirty="0"/>
              <a:t> 이미용 금액이 매우 높은 것으로 봐서 이 부분에 대한 수요가 상당하다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조금더</a:t>
            </a:r>
            <a:r>
              <a:rPr lang="ko-KR" altLang="en-US" sz="1000" dirty="0"/>
              <a:t> 세부적으로 분석하여 관련 </a:t>
            </a:r>
            <a:r>
              <a:rPr lang="ko-KR" altLang="en-US" sz="1000" dirty="0" err="1"/>
              <a:t>상품군을</a:t>
            </a:r>
            <a:r>
              <a:rPr lang="ko-KR" altLang="en-US" sz="1000" dirty="0"/>
              <a:t> 확대하는 방향으로 나아간다면 더 많은 매출을 올릴 수 있다고 본다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침구 </a:t>
            </a:r>
            <a:r>
              <a:rPr lang="ko-KR" altLang="en-US" sz="1000" dirty="0" err="1"/>
              <a:t>같은경우는</a:t>
            </a:r>
            <a:r>
              <a:rPr lang="ko-KR" altLang="en-US" sz="1000" dirty="0"/>
              <a:t> 건당 매출은 높겠지만 전체적인 매출이 </a:t>
            </a:r>
            <a:r>
              <a:rPr lang="ko-KR" altLang="en-US" sz="1000" dirty="0" err="1"/>
              <a:t>적은것으로</a:t>
            </a:r>
            <a:r>
              <a:rPr lang="ko-KR" altLang="en-US" sz="1000" dirty="0"/>
              <a:t> 보여 관련 부분도 </a:t>
            </a:r>
            <a:r>
              <a:rPr lang="ko-KR" altLang="en-US" sz="1000" dirty="0" err="1"/>
              <a:t>조사해야할</a:t>
            </a:r>
            <a:r>
              <a:rPr lang="ko-KR" altLang="en-US" sz="1000" dirty="0"/>
              <a:t> 것으로 보인다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b="1" dirty="0"/>
              <a:t>[</a:t>
            </a:r>
            <a:r>
              <a:rPr lang="ko-KR" altLang="en-US" sz="1000" b="1" dirty="0"/>
              <a:t>분산분석</a:t>
            </a:r>
            <a:r>
              <a:rPr lang="en-US" altLang="ko-KR" sz="1000" b="1" dirty="0"/>
              <a:t>]</a:t>
            </a:r>
            <a:endParaRPr lang="ko-KR" altLang="en-US" sz="1000" b="1" dirty="0"/>
          </a:p>
          <a:p>
            <a:endParaRPr lang="ko-KR" altLang="en-US" sz="1000" dirty="0"/>
          </a:p>
          <a:p>
            <a:pPr marL="228600" indent="-228600">
              <a:buAutoNum type="arabicParenR"/>
            </a:pPr>
            <a:r>
              <a:rPr lang="ko-KR" altLang="en-US" sz="1000" dirty="0" err="1"/>
              <a:t>유의확률이</a:t>
            </a:r>
            <a:r>
              <a:rPr lang="ko-KR" altLang="en-US" sz="1000" dirty="0"/>
              <a:t> </a:t>
            </a:r>
            <a:r>
              <a:rPr lang="en-US" altLang="ko-KR" sz="1000" dirty="0"/>
              <a:t>0.00</a:t>
            </a:r>
            <a:r>
              <a:rPr lang="ko-KR" altLang="en-US" sz="1000" dirty="0"/>
              <a:t>이다</a:t>
            </a:r>
            <a:r>
              <a:rPr lang="en-US" altLang="ko-KR" sz="1000" dirty="0"/>
              <a:t>. </a:t>
            </a:r>
            <a:r>
              <a:rPr lang="ko-KR" altLang="en-US" sz="1000" dirty="0"/>
              <a:t>이는 유의수준 </a:t>
            </a:r>
            <a:r>
              <a:rPr lang="en-US" altLang="ko-KR" sz="1000" dirty="0"/>
              <a:t>95%(0.05)</a:t>
            </a:r>
            <a:r>
              <a:rPr lang="ko-KR" altLang="en-US" sz="1000" dirty="0"/>
              <a:t>와 비교했을 때 </a:t>
            </a:r>
            <a:r>
              <a:rPr lang="ko-KR" altLang="en-US" sz="1000" dirty="0" err="1"/>
              <a:t>유의확률</a:t>
            </a:r>
            <a:r>
              <a:rPr lang="ko-KR" altLang="en-US" sz="1000" dirty="0"/>
              <a:t> </a:t>
            </a:r>
            <a:r>
              <a:rPr lang="en-US" altLang="ko-KR" sz="1000" dirty="0"/>
              <a:t>&lt; </a:t>
            </a:r>
            <a:r>
              <a:rPr lang="ko-KR" altLang="en-US" sz="1000" dirty="0"/>
              <a:t>유의수준임으로 </a:t>
            </a:r>
            <a:endParaRPr lang="en-US" altLang="ko-KR" sz="1000" dirty="0"/>
          </a:p>
          <a:p>
            <a:r>
              <a:rPr lang="ko-KR" altLang="en-US" sz="1000" dirty="0"/>
              <a:t>     </a:t>
            </a:r>
            <a:r>
              <a:rPr lang="ko-KR" altLang="en-US" sz="1000" dirty="0" err="1"/>
              <a:t>귀무가설을</a:t>
            </a:r>
            <a:r>
              <a:rPr lang="ko-KR" altLang="en-US" sz="1000" dirty="0"/>
              <a:t> 기각한다</a:t>
            </a:r>
          </a:p>
          <a:p>
            <a:r>
              <a:rPr lang="ko-KR" altLang="en-US" sz="1000" dirty="0"/>
              <a:t>     </a:t>
            </a:r>
            <a:r>
              <a:rPr lang="ko-KR" altLang="en-US" sz="1000" dirty="0" err="1"/>
              <a:t>띠라서</a:t>
            </a:r>
            <a:r>
              <a:rPr lang="ko-KR" altLang="en-US" sz="1000" dirty="0"/>
              <a:t> 전체적인 그룹 사이에는 평균이 같지 않고 하나 이상 차이가 있다고 볼 수 있다 </a:t>
            </a:r>
          </a:p>
          <a:p>
            <a:endParaRPr lang="ko-KR" altLang="en-US" sz="1000" dirty="0"/>
          </a:p>
          <a:p>
            <a:r>
              <a:rPr lang="en-US" altLang="ko-KR" sz="1000" b="1" dirty="0"/>
              <a:t>[</a:t>
            </a:r>
            <a:r>
              <a:rPr lang="ko-KR" altLang="en-US" sz="1000" b="1" dirty="0"/>
              <a:t>정리</a:t>
            </a:r>
            <a:r>
              <a:rPr lang="en-US" altLang="ko-KR" sz="1000" b="1" dirty="0"/>
              <a:t>]</a:t>
            </a:r>
          </a:p>
          <a:p>
            <a:endParaRPr lang="en-US" altLang="ko-KR" sz="1000" dirty="0"/>
          </a:p>
          <a:p>
            <a:r>
              <a:rPr lang="ko-KR" altLang="en-US" sz="1000" dirty="0" err="1"/>
              <a:t>귀무가설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en" altLang="ko-KR" sz="1000" dirty="0"/>
              <a:t>H0) : </a:t>
            </a:r>
            <a:r>
              <a:rPr lang="ko-KR" altLang="en-US" sz="1000" dirty="0" err="1"/>
              <a:t>상품군</a:t>
            </a:r>
            <a:r>
              <a:rPr lang="ko-KR" altLang="en-US" sz="1000" dirty="0"/>
              <a:t> 집단의 평균은 동일하다</a:t>
            </a:r>
            <a:r>
              <a:rPr lang="en-US" altLang="ko-KR" sz="1000" dirty="0"/>
              <a:t>(</a:t>
            </a:r>
            <a:r>
              <a:rPr lang="ko-KR" altLang="en-US" sz="1000" dirty="0"/>
              <a:t>차이가 없다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 err="1"/>
              <a:t>대립가설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en" altLang="ko-KR" sz="1000" dirty="0"/>
              <a:t>H1) : </a:t>
            </a:r>
            <a:r>
              <a:rPr lang="ko-KR" altLang="en-US" sz="1000" dirty="0" err="1"/>
              <a:t>상품군</a:t>
            </a:r>
            <a:r>
              <a:rPr lang="ko-KR" altLang="en-US" sz="1000" dirty="0"/>
              <a:t> 집단의 평균은 차이가 있다</a:t>
            </a:r>
            <a:r>
              <a:rPr lang="en-US" altLang="ko-KR" sz="1000" dirty="0"/>
              <a:t>(</a:t>
            </a:r>
            <a:r>
              <a:rPr lang="ko-KR" altLang="en-US" sz="1000" dirty="0"/>
              <a:t>동일하지 않다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검정결과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유의확률</a:t>
            </a:r>
            <a:r>
              <a:rPr lang="ko-KR" altLang="en-US" sz="1000" dirty="0"/>
              <a:t> </a:t>
            </a:r>
            <a:r>
              <a:rPr lang="en-US" altLang="ko-KR" sz="1000" dirty="0"/>
              <a:t>0.00</a:t>
            </a:r>
            <a:r>
              <a:rPr lang="ko-KR" altLang="en-US" sz="1000" dirty="0"/>
              <a:t>로 유의수준 </a:t>
            </a:r>
            <a:r>
              <a:rPr lang="en-US" altLang="ko-KR" sz="1000" dirty="0"/>
              <a:t>0.05</a:t>
            </a:r>
            <a:r>
              <a:rPr lang="ko-KR" altLang="en-US" sz="1000" dirty="0"/>
              <a:t>보다 작기 때문에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귀무가설을</a:t>
            </a:r>
            <a:r>
              <a:rPr lang="ko-KR" altLang="en-US" sz="1000" dirty="0"/>
              <a:t> 기각한다</a:t>
            </a:r>
            <a:r>
              <a:rPr lang="en-US" altLang="ko-KR" sz="1000" dirty="0"/>
              <a:t>. </a:t>
            </a:r>
          </a:p>
          <a:p>
            <a:r>
              <a:rPr lang="ko-KR" altLang="en-US" sz="1000" dirty="0"/>
              <a:t>              따라서 집단 간 평균을 동일하지 않다</a:t>
            </a:r>
            <a:r>
              <a:rPr lang="en-US" altLang="ko-KR" sz="1000" dirty="0"/>
              <a:t>.(</a:t>
            </a:r>
            <a:r>
              <a:rPr lang="ko-KR" altLang="en-US" sz="1000" dirty="0"/>
              <a:t>어느 하나는 다르다</a:t>
            </a:r>
            <a:r>
              <a:rPr lang="en-US" altLang="ko-KR" sz="1000" dirty="0"/>
              <a:t>)</a:t>
            </a:r>
            <a:endParaRPr lang="ko-Kore-KR" altLang="en-US" sz="1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9C2B66-5542-A24B-93C7-7CA40E233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11" y="1092277"/>
            <a:ext cx="5201305" cy="53333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E05DE0-D7A7-D147-9AE5-07BBCD10E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420" y="1003574"/>
            <a:ext cx="2445900" cy="1848661"/>
          </a:xfrm>
          <a:prstGeom prst="rect">
            <a:avLst/>
          </a:prstGeom>
        </p:spPr>
      </p:pic>
      <p:sp>
        <p:nvSpPr>
          <p:cNvPr id="23" name="Google Shape;103;p1">
            <a:extLst>
              <a:ext uri="{FF2B5EF4-FFF2-40B4-BE49-F238E27FC236}">
                <a16:creationId xmlns:a16="http://schemas.microsoft.com/office/drawing/2014/main" id="{4D5C7298-8529-694C-B7C8-14CA8802658C}"/>
              </a:ext>
            </a:extLst>
          </p:cNvPr>
          <p:cNvSpPr/>
          <p:nvPr/>
        </p:nvSpPr>
        <p:spPr>
          <a:xfrm>
            <a:off x="357210" y="1499337"/>
            <a:ext cx="5129192" cy="4932809"/>
          </a:xfrm>
          <a:prstGeom prst="rect">
            <a:avLst/>
          </a:prstGeom>
          <a:noFill/>
          <a:ln w="28575" cap="flat" cmpd="sng">
            <a:solidFill>
              <a:srgbClr val="30A6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7542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4EE2C6-5A06-994A-BBA9-F77D70BAF6AA}"/>
              </a:ext>
            </a:extLst>
          </p:cNvPr>
          <p:cNvSpPr/>
          <p:nvPr/>
        </p:nvSpPr>
        <p:spPr>
          <a:xfrm>
            <a:off x="244194" y="-23150"/>
            <a:ext cx="11959382" cy="224502"/>
          </a:xfrm>
          <a:prstGeom prst="rect">
            <a:avLst/>
          </a:prstGeom>
          <a:solidFill>
            <a:srgbClr val="32A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7FC32-874F-1840-A3BD-034D56F6B881}"/>
              </a:ext>
            </a:extLst>
          </p:cNvPr>
          <p:cNvSpPr/>
          <p:nvPr/>
        </p:nvSpPr>
        <p:spPr>
          <a:xfrm>
            <a:off x="244193" y="406152"/>
            <a:ext cx="11778907" cy="617609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" name="Google Shape;119;p1">
            <a:extLst>
              <a:ext uri="{FF2B5EF4-FFF2-40B4-BE49-F238E27FC236}">
                <a16:creationId xmlns:a16="http://schemas.microsoft.com/office/drawing/2014/main" id="{5BB3EB0F-11E3-B345-80E0-286D7F4DE466}"/>
              </a:ext>
            </a:extLst>
          </p:cNvPr>
          <p:cNvCxnSpPr>
            <a:cxnSpLocks/>
          </p:cNvCxnSpPr>
          <p:nvPr/>
        </p:nvCxnSpPr>
        <p:spPr>
          <a:xfrm>
            <a:off x="246409" y="201352"/>
            <a:ext cx="11945591" cy="0"/>
          </a:xfrm>
          <a:prstGeom prst="straightConnector1">
            <a:avLst/>
          </a:prstGeom>
          <a:noFill/>
          <a:ln w="9525" cap="flat" cmpd="sng">
            <a:solidFill>
              <a:srgbClr val="349F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92;p1">
            <a:extLst>
              <a:ext uri="{FF2B5EF4-FFF2-40B4-BE49-F238E27FC236}">
                <a16:creationId xmlns:a16="http://schemas.microsoft.com/office/drawing/2014/main" id="{ED73F47C-0C9B-0040-94F6-F59544CA8E9F}"/>
              </a:ext>
            </a:extLst>
          </p:cNvPr>
          <p:cNvSpPr/>
          <p:nvPr/>
        </p:nvSpPr>
        <p:spPr>
          <a:xfrm>
            <a:off x="303584" y="425854"/>
            <a:ext cx="562351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SPSS </a:t>
            </a:r>
            <a:r>
              <a:rPr lang="en-US" altLang="ko-K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일원배치분산분석  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월별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A5A198-C358-DC4D-9E9F-229A9A9750E8}"/>
              </a:ext>
            </a:extLst>
          </p:cNvPr>
          <p:cNvSpPr/>
          <p:nvPr/>
        </p:nvSpPr>
        <p:spPr>
          <a:xfrm>
            <a:off x="5834633" y="2303747"/>
            <a:ext cx="5666715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 err="1"/>
              <a:t>기술통계</a:t>
            </a:r>
            <a:r>
              <a:rPr lang="ko-KR" altLang="en-US" sz="1000" b="1" dirty="0"/>
              <a:t> 분석</a:t>
            </a:r>
            <a:r>
              <a:rPr lang="en-US" altLang="ko-KR" sz="1000" b="1" dirty="0"/>
              <a:t>]</a:t>
            </a:r>
            <a:endParaRPr lang="ko-KR" altLang="en-US" sz="1000" b="1" dirty="0"/>
          </a:p>
          <a:p>
            <a:endParaRPr lang="ko-KR" altLang="en-US" sz="1000" dirty="0"/>
          </a:p>
          <a:p>
            <a:r>
              <a:rPr lang="ko-KR" altLang="en-US" sz="1000" dirty="0"/>
              <a:t>전체평균 대비 </a:t>
            </a:r>
            <a:r>
              <a:rPr lang="en-US" altLang="ko-KR" sz="1000" dirty="0"/>
              <a:t>11,12,</a:t>
            </a:r>
            <a:r>
              <a:rPr lang="ko-KR" altLang="en-US" sz="1000" dirty="0"/>
              <a:t> </a:t>
            </a:r>
            <a:r>
              <a:rPr lang="en-US" altLang="ko-KR" sz="1000" dirty="0"/>
              <a:t>1</a:t>
            </a:r>
            <a:r>
              <a:rPr lang="ko-KR" altLang="en-US" sz="1000" dirty="0"/>
              <a:t>월의 </a:t>
            </a:r>
            <a:r>
              <a:rPr lang="ko-KR" altLang="en-US" sz="1000" dirty="0" err="1"/>
              <a:t>평균액이</a:t>
            </a:r>
            <a:r>
              <a:rPr lang="ko-KR" altLang="en-US" sz="1000" dirty="0"/>
              <a:t> 높은데 </a:t>
            </a:r>
            <a:r>
              <a:rPr lang="ko-KR" altLang="en-US" sz="1000" dirty="0" err="1"/>
              <a:t>의류쪽에서</a:t>
            </a:r>
            <a:r>
              <a:rPr lang="ko-KR" altLang="en-US" sz="1000" dirty="0"/>
              <a:t> 어느정도 가격대 있는 제품이 팔리면서 올라갔을 경우로 짐작</a:t>
            </a:r>
            <a:endParaRPr lang="en-US" altLang="ko-KR" sz="1000" dirty="0"/>
          </a:p>
          <a:p>
            <a:r>
              <a:rPr lang="en-US" altLang="ko-KR" sz="1000" dirty="0"/>
              <a:t>4</a:t>
            </a:r>
            <a:r>
              <a:rPr lang="ko-KR" altLang="en-US" sz="1000" dirty="0"/>
              <a:t>월 매출 감소 </a:t>
            </a:r>
            <a:r>
              <a:rPr lang="ko-KR" altLang="en-US" sz="1000" dirty="0" err="1"/>
              <a:t>분석해야함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b="1" dirty="0"/>
              <a:t>[</a:t>
            </a:r>
            <a:r>
              <a:rPr lang="ko-KR" altLang="en-US" sz="1000" b="1" dirty="0"/>
              <a:t>분산분석</a:t>
            </a:r>
            <a:r>
              <a:rPr lang="en-US" altLang="ko-KR" sz="1000" b="1" dirty="0"/>
              <a:t>]</a:t>
            </a:r>
            <a:endParaRPr lang="ko-KR" altLang="en-US" sz="1000" b="1" dirty="0"/>
          </a:p>
          <a:p>
            <a:endParaRPr lang="ko-KR" altLang="en-US" sz="1000" dirty="0"/>
          </a:p>
          <a:p>
            <a:pPr marL="228600" indent="-228600">
              <a:buAutoNum type="arabicParenR"/>
            </a:pPr>
            <a:r>
              <a:rPr lang="ko-KR" altLang="en-US" sz="1000" dirty="0" err="1"/>
              <a:t>유의확률이</a:t>
            </a:r>
            <a:r>
              <a:rPr lang="ko-KR" altLang="en-US" sz="1000" dirty="0"/>
              <a:t> </a:t>
            </a:r>
            <a:r>
              <a:rPr lang="en-US" altLang="ko-KR" sz="1000" dirty="0"/>
              <a:t>0.00</a:t>
            </a:r>
            <a:r>
              <a:rPr lang="ko-KR" altLang="en-US" sz="1000" dirty="0"/>
              <a:t>이다</a:t>
            </a:r>
            <a:r>
              <a:rPr lang="en-US" altLang="ko-KR" sz="1000" dirty="0"/>
              <a:t>. </a:t>
            </a:r>
            <a:r>
              <a:rPr lang="ko-KR" altLang="en-US" sz="1000" dirty="0"/>
              <a:t>이는 유의수준 </a:t>
            </a:r>
            <a:r>
              <a:rPr lang="en-US" altLang="ko-KR" sz="1000" dirty="0"/>
              <a:t>95%(0.05)</a:t>
            </a:r>
            <a:r>
              <a:rPr lang="ko-KR" altLang="en-US" sz="1000" dirty="0"/>
              <a:t>와 비교했을 때 </a:t>
            </a:r>
            <a:r>
              <a:rPr lang="ko-KR" altLang="en-US" sz="1000" dirty="0" err="1"/>
              <a:t>유의확률</a:t>
            </a:r>
            <a:r>
              <a:rPr lang="ko-KR" altLang="en-US" sz="1000" dirty="0"/>
              <a:t> </a:t>
            </a:r>
            <a:r>
              <a:rPr lang="en-US" altLang="ko-KR" sz="1000" dirty="0"/>
              <a:t>&lt; </a:t>
            </a:r>
            <a:r>
              <a:rPr lang="ko-KR" altLang="en-US" sz="1000" dirty="0"/>
              <a:t>유의수준임으로 </a:t>
            </a:r>
            <a:endParaRPr lang="en-US" altLang="ko-KR" sz="1000" dirty="0"/>
          </a:p>
          <a:p>
            <a:r>
              <a:rPr lang="ko-KR" altLang="en-US" sz="1000" dirty="0"/>
              <a:t>     </a:t>
            </a:r>
            <a:r>
              <a:rPr lang="ko-KR" altLang="en-US" sz="1000" dirty="0" err="1"/>
              <a:t>귀무가설을</a:t>
            </a:r>
            <a:r>
              <a:rPr lang="ko-KR" altLang="en-US" sz="1000" dirty="0"/>
              <a:t> 기각한다</a:t>
            </a:r>
          </a:p>
          <a:p>
            <a:r>
              <a:rPr lang="ko-KR" altLang="en-US" sz="1000" dirty="0"/>
              <a:t>     </a:t>
            </a:r>
            <a:r>
              <a:rPr lang="ko-KR" altLang="en-US" sz="1000" dirty="0" err="1"/>
              <a:t>띠라서</a:t>
            </a:r>
            <a:r>
              <a:rPr lang="ko-KR" altLang="en-US" sz="1000" dirty="0"/>
              <a:t> 전체적인 그룹 사이에는 평균이 같지 않고 하나 이상 차이가 있다고 볼 수 있다 </a:t>
            </a:r>
          </a:p>
          <a:p>
            <a:endParaRPr lang="ko-KR" altLang="en-US" sz="1000" dirty="0"/>
          </a:p>
          <a:p>
            <a:r>
              <a:rPr lang="en-US" altLang="ko-KR" sz="1000" b="1" dirty="0"/>
              <a:t>[</a:t>
            </a:r>
            <a:r>
              <a:rPr lang="ko-KR" altLang="en-US" sz="1000" b="1" dirty="0"/>
              <a:t>정리</a:t>
            </a:r>
            <a:r>
              <a:rPr lang="en-US" altLang="ko-KR" sz="1000" b="1" dirty="0"/>
              <a:t>]</a:t>
            </a:r>
          </a:p>
          <a:p>
            <a:endParaRPr lang="en-US" altLang="ko-KR" sz="1000" dirty="0"/>
          </a:p>
          <a:p>
            <a:r>
              <a:rPr lang="ko-KR" altLang="en-US" sz="1000" dirty="0" err="1"/>
              <a:t>귀무가설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en" altLang="ko-KR" sz="1000" dirty="0"/>
              <a:t>H0) : </a:t>
            </a:r>
            <a:r>
              <a:rPr lang="ko-KR" altLang="en-US" sz="1000" dirty="0"/>
              <a:t>월별 평균은 동일하다</a:t>
            </a:r>
            <a:r>
              <a:rPr lang="en-US" altLang="ko-KR" sz="1000" dirty="0"/>
              <a:t>(</a:t>
            </a:r>
            <a:r>
              <a:rPr lang="ko-KR" altLang="en-US" sz="1000" dirty="0"/>
              <a:t>차이가 없다</a:t>
            </a:r>
            <a:r>
              <a:rPr lang="en-US" altLang="ko-KR" sz="1000" dirty="0"/>
              <a:t>)</a:t>
            </a:r>
          </a:p>
          <a:p>
            <a:r>
              <a:rPr lang="ko-KR" altLang="en-US" sz="1000" dirty="0" err="1"/>
              <a:t>대립가설</a:t>
            </a:r>
            <a:r>
              <a:rPr lang="ko-KR" altLang="en-US" sz="1000" dirty="0"/>
              <a:t> </a:t>
            </a:r>
            <a:r>
              <a:rPr lang="en-US" altLang="ko-KR" sz="1000" dirty="0"/>
              <a:t>(</a:t>
            </a:r>
            <a:r>
              <a:rPr lang="en" altLang="ko-KR" sz="1000" dirty="0"/>
              <a:t>H1) : </a:t>
            </a:r>
            <a:r>
              <a:rPr lang="ko-KR" altLang="en-US" sz="1000" dirty="0"/>
              <a:t>월별 평균은 차이가 있다</a:t>
            </a:r>
            <a:r>
              <a:rPr lang="en-US" altLang="ko-KR" sz="1000" dirty="0"/>
              <a:t>(</a:t>
            </a:r>
            <a:r>
              <a:rPr lang="ko-KR" altLang="en-US" sz="1000" dirty="0"/>
              <a:t>동일하지 않다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  <a:p>
            <a:r>
              <a:rPr lang="ko-KR" altLang="en-US" sz="1000" dirty="0"/>
              <a:t>검정결과 </a:t>
            </a:r>
            <a:r>
              <a:rPr lang="en-US" altLang="ko-KR" sz="1000" dirty="0"/>
              <a:t>: </a:t>
            </a:r>
            <a:r>
              <a:rPr lang="ko-KR" altLang="en-US" sz="1000" dirty="0" err="1"/>
              <a:t>유의확률</a:t>
            </a:r>
            <a:r>
              <a:rPr lang="ko-KR" altLang="en-US" sz="1000" dirty="0"/>
              <a:t> </a:t>
            </a:r>
            <a:r>
              <a:rPr lang="en-US" altLang="ko-KR" sz="1000" dirty="0"/>
              <a:t>0.00</a:t>
            </a:r>
            <a:r>
              <a:rPr lang="ko-KR" altLang="en-US" sz="1000" dirty="0"/>
              <a:t>로 유의수준 </a:t>
            </a:r>
            <a:r>
              <a:rPr lang="en-US" altLang="ko-KR" sz="1000" dirty="0"/>
              <a:t>0.05</a:t>
            </a:r>
            <a:r>
              <a:rPr lang="ko-KR" altLang="en-US" sz="1000" dirty="0"/>
              <a:t>보다 작기 때문에</a:t>
            </a:r>
            <a:r>
              <a:rPr lang="en-US" altLang="ko-KR" sz="1000" dirty="0"/>
              <a:t>, </a:t>
            </a:r>
            <a:r>
              <a:rPr lang="ko-KR" altLang="en-US" sz="1000" dirty="0" err="1"/>
              <a:t>귀무가설을</a:t>
            </a:r>
            <a:r>
              <a:rPr lang="ko-KR" altLang="en-US" sz="1000" dirty="0"/>
              <a:t> 기각한다</a:t>
            </a:r>
            <a:r>
              <a:rPr lang="en-US" altLang="ko-KR" sz="1000" dirty="0"/>
              <a:t>. </a:t>
            </a:r>
          </a:p>
          <a:p>
            <a:r>
              <a:rPr lang="ko-KR" altLang="en-US" sz="1000" dirty="0"/>
              <a:t>              따라서 월별 평균을 동일하지 않다</a:t>
            </a:r>
            <a:r>
              <a:rPr lang="en-US" altLang="ko-KR" sz="1000" dirty="0"/>
              <a:t>.(</a:t>
            </a:r>
            <a:r>
              <a:rPr lang="ko-KR" altLang="en-US" sz="1000" dirty="0"/>
              <a:t>어느 하나는 다르다</a:t>
            </a:r>
            <a:r>
              <a:rPr lang="en-US" altLang="ko-KR" sz="1000" dirty="0"/>
              <a:t>)</a:t>
            </a:r>
            <a:endParaRPr lang="ko-Kore-KR" altLang="en-US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0AB3614-4D4E-634C-A5AB-0E3BD476E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10" y="1164256"/>
            <a:ext cx="5207446" cy="5287591"/>
          </a:xfrm>
          <a:prstGeom prst="rect">
            <a:avLst/>
          </a:prstGeom>
        </p:spPr>
      </p:pic>
      <p:sp>
        <p:nvSpPr>
          <p:cNvPr id="23" name="Google Shape;103;p1">
            <a:extLst>
              <a:ext uri="{FF2B5EF4-FFF2-40B4-BE49-F238E27FC236}">
                <a16:creationId xmlns:a16="http://schemas.microsoft.com/office/drawing/2014/main" id="{4D5C7298-8529-694C-B7C8-14CA8802658C}"/>
              </a:ext>
            </a:extLst>
          </p:cNvPr>
          <p:cNvSpPr/>
          <p:nvPr/>
        </p:nvSpPr>
        <p:spPr>
          <a:xfrm>
            <a:off x="357210" y="1499337"/>
            <a:ext cx="5129192" cy="4932809"/>
          </a:xfrm>
          <a:prstGeom prst="rect">
            <a:avLst/>
          </a:prstGeom>
          <a:noFill/>
          <a:ln w="28575" cap="flat" cmpd="sng">
            <a:solidFill>
              <a:srgbClr val="30A6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1399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4EE2C6-5A06-994A-BBA9-F77D70BAF6AA}"/>
              </a:ext>
            </a:extLst>
          </p:cNvPr>
          <p:cNvSpPr/>
          <p:nvPr/>
        </p:nvSpPr>
        <p:spPr>
          <a:xfrm>
            <a:off x="244194" y="-23150"/>
            <a:ext cx="11959382" cy="224502"/>
          </a:xfrm>
          <a:prstGeom prst="rect">
            <a:avLst/>
          </a:prstGeom>
          <a:solidFill>
            <a:srgbClr val="32A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7FC32-874F-1840-A3BD-034D56F6B881}"/>
              </a:ext>
            </a:extLst>
          </p:cNvPr>
          <p:cNvSpPr/>
          <p:nvPr/>
        </p:nvSpPr>
        <p:spPr>
          <a:xfrm>
            <a:off x="244193" y="406152"/>
            <a:ext cx="11778907" cy="617609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" name="Google Shape;119;p1">
            <a:extLst>
              <a:ext uri="{FF2B5EF4-FFF2-40B4-BE49-F238E27FC236}">
                <a16:creationId xmlns:a16="http://schemas.microsoft.com/office/drawing/2014/main" id="{5BB3EB0F-11E3-B345-80E0-286D7F4DE466}"/>
              </a:ext>
            </a:extLst>
          </p:cNvPr>
          <p:cNvCxnSpPr>
            <a:cxnSpLocks/>
          </p:cNvCxnSpPr>
          <p:nvPr/>
        </p:nvCxnSpPr>
        <p:spPr>
          <a:xfrm>
            <a:off x="246409" y="201352"/>
            <a:ext cx="11945591" cy="0"/>
          </a:xfrm>
          <a:prstGeom prst="straightConnector1">
            <a:avLst/>
          </a:prstGeom>
          <a:noFill/>
          <a:ln w="9525" cap="flat" cmpd="sng">
            <a:solidFill>
              <a:srgbClr val="349F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92;p1">
            <a:extLst>
              <a:ext uri="{FF2B5EF4-FFF2-40B4-BE49-F238E27FC236}">
                <a16:creationId xmlns:a16="http://schemas.microsoft.com/office/drawing/2014/main" id="{ED73F47C-0C9B-0040-94F6-F59544CA8E9F}"/>
              </a:ext>
            </a:extLst>
          </p:cNvPr>
          <p:cNvSpPr/>
          <p:nvPr/>
        </p:nvSpPr>
        <p:spPr>
          <a:xfrm>
            <a:off x="303584" y="425854"/>
            <a:ext cx="562351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SPSS </a:t>
            </a:r>
            <a:r>
              <a:rPr lang="en-US" altLang="ko-K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교차분석  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월별 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2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상품군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A5A198-C358-DC4D-9E9F-229A9A9750E8}"/>
              </a:ext>
            </a:extLst>
          </p:cNvPr>
          <p:cNvSpPr/>
          <p:nvPr/>
        </p:nvSpPr>
        <p:spPr>
          <a:xfrm>
            <a:off x="6530940" y="3429000"/>
            <a:ext cx="479574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교차 분석</a:t>
            </a:r>
            <a:r>
              <a:rPr lang="en-US" altLang="ko-KR" sz="1000" b="1" dirty="0"/>
              <a:t>]</a:t>
            </a:r>
            <a:endParaRPr lang="ko-KR" altLang="en-US" sz="1000" b="1" dirty="0"/>
          </a:p>
          <a:p>
            <a:endParaRPr lang="ko-KR" altLang="en-US" sz="1000" dirty="0"/>
          </a:p>
          <a:p>
            <a:r>
              <a:rPr lang="ko-KR" altLang="en-US" sz="1000" dirty="0" err="1"/>
              <a:t>결측치는</a:t>
            </a:r>
            <a:r>
              <a:rPr lang="ko-KR" altLang="en-US" sz="1000" dirty="0"/>
              <a:t> 없음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b="1" dirty="0"/>
              <a:t>[</a:t>
            </a:r>
            <a:r>
              <a:rPr lang="ko-KR" altLang="en-US" sz="1000" b="1" dirty="0"/>
              <a:t>빈도 분석</a:t>
            </a:r>
            <a:r>
              <a:rPr lang="en-US" altLang="ko-KR" sz="1000" b="1" dirty="0"/>
              <a:t>]</a:t>
            </a:r>
            <a:endParaRPr lang="ko-KR" altLang="en-US" sz="1000" b="1" dirty="0"/>
          </a:p>
          <a:p>
            <a:endParaRPr lang="ko-KR" altLang="en-US" sz="1000" dirty="0"/>
          </a:p>
          <a:p>
            <a:pPr marL="228600" indent="-228600">
              <a:buAutoNum type="arabicParenR"/>
            </a:pPr>
            <a:r>
              <a:rPr lang="ko-KR" altLang="en-US" sz="1000" dirty="0"/>
              <a:t>침구의 경우 </a:t>
            </a:r>
            <a:r>
              <a:rPr lang="en-US" altLang="ko-KR" sz="1000" dirty="0"/>
              <a:t>1,2,3</a:t>
            </a:r>
            <a:r>
              <a:rPr lang="ko-KR" altLang="en-US" sz="1000" dirty="0"/>
              <a:t>월에 매출이 </a:t>
            </a:r>
            <a:r>
              <a:rPr lang="en-US" altLang="ko-KR" sz="1000" dirty="0"/>
              <a:t>0</a:t>
            </a:r>
            <a:r>
              <a:rPr lang="ko-KR" altLang="en-US" sz="1000" dirty="0"/>
              <a:t> </a:t>
            </a:r>
            <a:r>
              <a:rPr lang="en-US" altLang="ko-KR" sz="1000" dirty="0"/>
              <a:t>-&gt;</a:t>
            </a:r>
            <a:r>
              <a:rPr lang="ko-KR" altLang="en-US" sz="1000" dirty="0"/>
              <a:t> </a:t>
            </a:r>
            <a:r>
              <a:rPr lang="en-US" altLang="ko-KR" sz="1000" dirty="0"/>
              <a:t> </a:t>
            </a:r>
            <a:r>
              <a:rPr lang="ko-KR" altLang="en-US" sz="1000" dirty="0"/>
              <a:t>판매가 진행되지 않은 것으로 파악</a:t>
            </a:r>
            <a:endParaRPr lang="en-US" altLang="ko-KR" sz="1000" dirty="0"/>
          </a:p>
          <a:p>
            <a:pPr marL="228600" indent="-228600">
              <a:buAutoNum type="arabicParenR"/>
            </a:pPr>
            <a:r>
              <a:rPr lang="ko-KR" altLang="en-US" sz="1000" dirty="0"/>
              <a:t>잡화의 경우 </a:t>
            </a:r>
            <a:r>
              <a:rPr lang="en-US" altLang="ko-KR" sz="1000" dirty="0"/>
              <a:t>7~8</a:t>
            </a:r>
            <a:r>
              <a:rPr lang="ko-KR" altLang="en-US" sz="1000" dirty="0"/>
              <a:t>월 </a:t>
            </a:r>
            <a:r>
              <a:rPr lang="ko-KR" altLang="en-US" sz="1000" dirty="0" err="1"/>
              <a:t>부터</a:t>
            </a:r>
            <a:r>
              <a:rPr lang="ko-KR" altLang="en-US" sz="1000" dirty="0"/>
              <a:t> 매출이 올라가는 형태 보임</a:t>
            </a:r>
            <a:endParaRPr lang="en-US" altLang="ko-KR" sz="1000" dirty="0"/>
          </a:p>
          <a:p>
            <a:pPr marL="228600" indent="-228600">
              <a:buAutoNum type="arabicParenR"/>
            </a:pPr>
            <a:r>
              <a:rPr lang="ko-KR" altLang="en-US" sz="1000" dirty="0"/>
              <a:t>의류는 빈도수는 월초에 많지만 매출은 월말에 더 많은 것으로 보아 가격대가 상당히 민감한 부분임을 알 수 있음</a:t>
            </a:r>
          </a:p>
          <a:p>
            <a:endParaRPr lang="ko-KR" altLang="en-US" sz="1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FCD58E-7C32-A141-A00D-50CDA47E2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09" y="1131316"/>
            <a:ext cx="5981945" cy="5300829"/>
          </a:xfrm>
          <a:prstGeom prst="rect">
            <a:avLst/>
          </a:prstGeom>
        </p:spPr>
      </p:pic>
      <p:sp>
        <p:nvSpPr>
          <p:cNvPr id="23" name="Google Shape;103;p1">
            <a:extLst>
              <a:ext uri="{FF2B5EF4-FFF2-40B4-BE49-F238E27FC236}">
                <a16:creationId xmlns:a16="http://schemas.microsoft.com/office/drawing/2014/main" id="{4D5C7298-8529-694C-B7C8-14CA8802658C}"/>
              </a:ext>
            </a:extLst>
          </p:cNvPr>
          <p:cNvSpPr/>
          <p:nvPr/>
        </p:nvSpPr>
        <p:spPr>
          <a:xfrm>
            <a:off x="357210" y="1092277"/>
            <a:ext cx="5738790" cy="5339869"/>
          </a:xfrm>
          <a:prstGeom prst="rect">
            <a:avLst/>
          </a:prstGeom>
          <a:noFill/>
          <a:ln w="28575" cap="flat" cmpd="sng">
            <a:solidFill>
              <a:srgbClr val="30A6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BC4E16D-5F61-5B48-B242-68ED37C03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7420" y="1003574"/>
            <a:ext cx="2445900" cy="184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40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4EE2C6-5A06-994A-BBA9-F77D70BAF6AA}"/>
              </a:ext>
            </a:extLst>
          </p:cNvPr>
          <p:cNvSpPr/>
          <p:nvPr/>
        </p:nvSpPr>
        <p:spPr>
          <a:xfrm>
            <a:off x="244194" y="-23150"/>
            <a:ext cx="11959382" cy="224502"/>
          </a:xfrm>
          <a:prstGeom prst="rect">
            <a:avLst/>
          </a:prstGeom>
          <a:solidFill>
            <a:srgbClr val="32A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7FC32-874F-1840-A3BD-034D56F6B881}"/>
              </a:ext>
            </a:extLst>
          </p:cNvPr>
          <p:cNvSpPr/>
          <p:nvPr/>
        </p:nvSpPr>
        <p:spPr>
          <a:xfrm>
            <a:off x="244193" y="406152"/>
            <a:ext cx="11778907" cy="617609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" name="Google Shape;119;p1">
            <a:extLst>
              <a:ext uri="{FF2B5EF4-FFF2-40B4-BE49-F238E27FC236}">
                <a16:creationId xmlns:a16="http://schemas.microsoft.com/office/drawing/2014/main" id="{5BB3EB0F-11E3-B345-80E0-286D7F4DE466}"/>
              </a:ext>
            </a:extLst>
          </p:cNvPr>
          <p:cNvCxnSpPr>
            <a:cxnSpLocks/>
          </p:cNvCxnSpPr>
          <p:nvPr/>
        </p:nvCxnSpPr>
        <p:spPr>
          <a:xfrm>
            <a:off x="246409" y="201352"/>
            <a:ext cx="11945591" cy="0"/>
          </a:xfrm>
          <a:prstGeom prst="straightConnector1">
            <a:avLst/>
          </a:prstGeom>
          <a:noFill/>
          <a:ln w="9525" cap="flat" cmpd="sng">
            <a:solidFill>
              <a:srgbClr val="349F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92;p1">
            <a:extLst>
              <a:ext uri="{FF2B5EF4-FFF2-40B4-BE49-F238E27FC236}">
                <a16:creationId xmlns:a16="http://schemas.microsoft.com/office/drawing/2014/main" id="{ED73F47C-0C9B-0040-94F6-F59544CA8E9F}"/>
              </a:ext>
            </a:extLst>
          </p:cNvPr>
          <p:cNvSpPr/>
          <p:nvPr/>
        </p:nvSpPr>
        <p:spPr>
          <a:xfrm>
            <a:off x="303584" y="425854"/>
            <a:ext cx="562351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SPSS </a:t>
            </a:r>
            <a:r>
              <a:rPr lang="en-US" altLang="ko-K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단순회귀분석 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2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평균온도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A5A198-C358-DC4D-9E9F-229A9A9750E8}"/>
              </a:ext>
            </a:extLst>
          </p:cNvPr>
          <p:cNvSpPr/>
          <p:nvPr/>
        </p:nvSpPr>
        <p:spPr>
          <a:xfrm>
            <a:off x="6219204" y="2063039"/>
            <a:ext cx="47957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회귀 분석</a:t>
            </a:r>
            <a:r>
              <a:rPr lang="en-US" altLang="ko-KR" sz="1000" b="1" dirty="0"/>
              <a:t>]</a:t>
            </a:r>
            <a:endParaRPr lang="ko-KR" altLang="en-US" sz="1000" b="1" dirty="0"/>
          </a:p>
          <a:p>
            <a:endParaRPr lang="ko-KR" altLang="en-US" sz="1000" dirty="0"/>
          </a:p>
          <a:p>
            <a:r>
              <a:rPr lang="en" altLang="ko-KR" sz="1000" dirty="0"/>
              <a:t>R</a:t>
            </a:r>
            <a:r>
              <a:rPr lang="ko-KR" altLang="en-US" sz="1000" dirty="0"/>
              <a:t>제곱이 </a:t>
            </a:r>
            <a:r>
              <a:rPr lang="en-US" altLang="ko-KR" sz="1000" dirty="0"/>
              <a:t>0.002</a:t>
            </a:r>
            <a:r>
              <a:rPr lang="ko-KR" altLang="en-US" sz="1000" dirty="0" err="1"/>
              <a:t>으로</a:t>
            </a:r>
            <a:r>
              <a:rPr lang="ko-KR" altLang="en-US" sz="1000" dirty="0"/>
              <a:t> 숫자가 낮아서 관계가 있는지 여부 파악해 봐야한다</a:t>
            </a:r>
          </a:p>
          <a:p>
            <a:endParaRPr lang="ko-KR" altLang="en-US" sz="1000" dirty="0"/>
          </a:p>
          <a:p>
            <a:r>
              <a:rPr lang="ko-KR" altLang="en-US" sz="1000" dirty="0" err="1"/>
              <a:t>유의확률</a:t>
            </a:r>
            <a:r>
              <a:rPr lang="ko-KR" altLang="en-US" sz="1000" dirty="0"/>
              <a:t> </a:t>
            </a:r>
            <a:r>
              <a:rPr lang="en-US" altLang="ko-KR" sz="1000" dirty="0"/>
              <a:t>0.000</a:t>
            </a:r>
            <a:r>
              <a:rPr lang="ko-KR" altLang="en-US" sz="1000" dirty="0" err="1"/>
              <a:t>으로</a:t>
            </a:r>
            <a:r>
              <a:rPr lang="ko-KR" altLang="en-US" sz="1000" dirty="0"/>
              <a:t> 유의수준 </a:t>
            </a:r>
            <a:r>
              <a:rPr lang="en-US" altLang="ko-KR" sz="1000" dirty="0"/>
              <a:t>0.005 </a:t>
            </a:r>
            <a:r>
              <a:rPr lang="ko-KR" altLang="en-US" sz="1000" dirty="0"/>
              <a:t>보다 낮음으로 </a:t>
            </a:r>
            <a:r>
              <a:rPr lang="ko-KR" altLang="en-US" sz="1000" dirty="0" err="1"/>
              <a:t>귀무가설을</a:t>
            </a:r>
            <a:r>
              <a:rPr lang="ko-KR" altLang="en-US" sz="1000" dirty="0"/>
              <a:t> 기각한다</a:t>
            </a:r>
          </a:p>
          <a:p>
            <a:r>
              <a:rPr lang="ko-KR" altLang="en-US" sz="1000" dirty="0" err="1"/>
              <a:t>귀무가설은</a:t>
            </a:r>
            <a:r>
              <a:rPr lang="ko-KR" altLang="en-US" sz="1000" dirty="0"/>
              <a:t> ‘관련 </a:t>
            </a:r>
            <a:r>
              <a:rPr lang="ko-KR" altLang="en-US" sz="1000" dirty="0" err="1"/>
              <a:t>회귀모형은</a:t>
            </a:r>
            <a:r>
              <a:rPr lang="ko-KR" altLang="en-US" sz="1000" dirty="0"/>
              <a:t> 유의하지 않다’ 임으로 유의미한 의미가 있다</a:t>
            </a:r>
          </a:p>
          <a:p>
            <a:r>
              <a:rPr lang="ko-KR" altLang="en-US" sz="1000" dirty="0"/>
              <a:t>즉 온도에 따른 판매 영향이 분명 존재한다는 것이다</a:t>
            </a:r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  <a:p>
            <a:r>
              <a:rPr lang="ko-KR" altLang="en-US" sz="1000" dirty="0"/>
              <a:t>계수를 통해 </a:t>
            </a:r>
            <a:r>
              <a:rPr lang="en-US" altLang="ko-KR" sz="1000" dirty="0"/>
              <a:t>[ </a:t>
            </a:r>
            <a:r>
              <a:rPr lang="ko-KR" altLang="en-US" sz="1000" dirty="0" err="1"/>
              <a:t>취급액</a:t>
            </a:r>
            <a:r>
              <a:rPr lang="ko-KR" altLang="en-US" sz="1000" dirty="0"/>
              <a:t> </a:t>
            </a:r>
            <a:r>
              <a:rPr lang="en-US" altLang="ko-KR" sz="1000" dirty="0"/>
              <a:t>= -87479 * </a:t>
            </a:r>
            <a:r>
              <a:rPr lang="ko-KR" altLang="en-US" sz="1000" dirty="0" err="1"/>
              <a:t>평균온도</a:t>
            </a:r>
            <a:r>
              <a:rPr lang="ko-KR" altLang="en-US" sz="1000" dirty="0"/>
              <a:t> </a:t>
            </a:r>
            <a:r>
              <a:rPr lang="en-US" altLang="ko-KR" sz="1000" dirty="0"/>
              <a:t>+ 24304327 ] </a:t>
            </a:r>
            <a:r>
              <a:rPr lang="ko-KR" altLang="en-US" sz="1000" dirty="0"/>
              <a:t>의 식을 만들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중요한 것은 </a:t>
            </a:r>
            <a:r>
              <a:rPr lang="en-US" altLang="ko-KR" sz="1000" dirty="0"/>
              <a:t>–</a:t>
            </a:r>
            <a:r>
              <a:rPr lang="ko-KR" altLang="en-US" sz="1000" dirty="0" err="1"/>
              <a:t>이너스이다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온도가 내려갈수록 </a:t>
            </a:r>
            <a:r>
              <a:rPr lang="ko-KR" altLang="en-US" sz="1000" dirty="0" err="1"/>
              <a:t>취급액이</a:t>
            </a:r>
            <a:r>
              <a:rPr lang="ko-KR" altLang="en-US" sz="1000" dirty="0"/>
              <a:t> 높아진다는 의미이다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err="1"/>
              <a:t>유의확률이</a:t>
            </a:r>
            <a:r>
              <a:rPr lang="ko-KR" altLang="en-US" sz="1000" dirty="0"/>
              <a:t> 유의수준보다 높음으로 </a:t>
            </a:r>
            <a:r>
              <a:rPr lang="ko-KR" altLang="en-US" sz="1000" dirty="0" err="1"/>
              <a:t>귀무가설을</a:t>
            </a:r>
            <a:r>
              <a:rPr lang="ko-KR" altLang="en-US" sz="1000" dirty="0"/>
              <a:t> 기각한다</a:t>
            </a:r>
            <a:r>
              <a:rPr lang="en-US" altLang="ko-KR" sz="1000" dirty="0"/>
              <a:t>. </a:t>
            </a:r>
          </a:p>
          <a:p>
            <a:r>
              <a:rPr lang="ko-KR" altLang="en-US" sz="1000" dirty="0"/>
              <a:t>온도는 </a:t>
            </a:r>
            <a:r>
              <a:rPr lang="ko-KR" altLang="en-US" sz="1000" dirty="0" err="1"/>
              <a:t>취급액에</a:t>
            </a:r>
            <a:r>
              <a:rPr lang="ko-KR" altLang="en-US" sz="1000" dirty="0"/>
              <a:t> 상당한 영향을 준다고 볼 수 있다</a:t>
            </a:r>
          </a:p>
          <a:p>
            <a:endParaRPr lang="ko-KR" altLang="en-US" sz="1000" dirty="0"/>
          </a:p>
          <a:p>
            <a:r>
              <a:rPr lang="en" altLang="ko-KR" sz="1000" dirty="0"/>
              <a:t>Durbin – </a:t>
            </a:r>
            <a:r>
              <a:rPr lang="en" altLang="ko-KR" sz="1000" dirty="0" err="1"/>
              <a:t>watson</a:t>
            </a:r>
            <a:r>
              <a:rPr lang="en" altLang="ko-KR" sz="1000" dirty="0"/>
              <a:t> </a:t>
            </a:r>
            <a:r>
              <a:rPr lang="ko-KR" altLang="en-US" sz="1000" dirty="0"/>
              <a:t>통계량은 </a:t>
            </a:r>
            <a:r>
              <a:rPr lang="en-US" altLang="ko-KR" sz="1000" dirty="0"/>
              <a:t>1</a:t>
            </a:r>
            <a:r>
              <a:rPr lang="ko-KR" altLang="en-US" sz="1000" dirty="0"/>
              <a:t>에 가까울수록 양수에 가까운데 현재 </a:t>
            </a:r>
            <a:r>
              <a:rPr lang="en-US" altLang="ko-KR" sz="1000" dirty="0"/>
              <a:t>1.1</a:t>
            </a:r>
            <a:r>
              <a:rPr lang="ko-KR" altLang="en-US" sz="1000" dirty="0"/>
              <a:t>로 양의 </a:t>
            </a:r>
            <a:r>
              <a:rPr lang="ko-KR" altLang="en-US" sz="1000" dirty="0" err="1"/>
              <a:t>자기상관</a:t>
            </a:r>
            <a:r>
              <a:rPr lang="ko-KR" altLang="en-US" sz="1000" dirty="0"/>
              <a:t> 관계에 가깝다고 볼 수 있다</a:t>
            </a:r>
            <a:r>
              <a:rPr lang="en-US" altLang="ko-KR" sz="1000" dirty="0"/>
              <a:t>. </a:t>
            </a:r>
          </a:p>
        </p:txBody>
      </p:sp>
      <p:sp>
        <p:nvSpPr>
          <p:cNvPr id="23" name="Google Shape;103;p1">
            <a:extLst>
              <a:ext uri="{FF2B5EF4-FFF2-40B4-BE49-F238E27FC236}">
                <a16:creationId xmlns:a16="http://schemas.microsoft.com/office/drawing/2014/main" id="{4D5C7298-8529-694C-B7C8-14CA8802658C}"/>
              </a:ext>
            </a:extLst>
          </p:cNvPr>
          <p:cNvSpPr/>
          <p:nvPr/>
        </p:nvSpPr>
        <p:spPr>
          <a:xfrm>
            <a:off x="357210" y="1092277"/>
            <a:ext cx="5319780" cy="5339869"/>
          </a:xfrm>
          <a:prstGeom prst="rect">
            <a:avLst/>
          </a:prstGeom>
          <a:noFill/>
          <a:ln w="28575" cap="flat" cmpd="sng">
            <a:solidFill>
              <a:srgbClr val="30A6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9316C6-64F8-8441-90D0-C41150D9E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93" y="1233106"/>
            <a:ext cx="5086126" cy="500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61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4EE2C6-5A06-994A-BBA9-F77D70BAF6AA}"/>
              </a:ext>
            </a:extLst>
          </p:cNvPr>
          <p:cNvSpPr/>
          <p:nvPr/>
        </p:nvSpPr>
        <p:spPr>
          <a:xfrm>
            <a:off x="244194" y="-23150"/>
            <a:ext cx="11959382" cy="224502"/>
          </a:xfrm>
          <a:prstGeom prst="rect">
            <a:avLst/>
          </a:prstGeom>
          <a:solidFill>
            <a:srgbClr val="32A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7FC32-874F-1840-A3BD-034D56F6B881}"/>
              </a:ext>
            </a:extLst>
          </p:cNvPr>
          <p:cNvSpPr/>
          <p:nvPr/>
        </p:nvSpPr>
        <p:spPr>
          <a:xfrm>
            <a:off x="244193" y="406152"/>
            <a:ext cx="11778907" cy="617609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" name="Google Shape;119;p1">
            <a:extLst>
              <a:ext uri="{FF2B5EF4-FFF2-40B4-BE49-F238E27FC236}">
                <a16:creationId xmlns:a16="http://schemas.microsoft.com/office/drawing/2014/main" id="{5BB3EB0F-11E3-B345-80E0-286D7F4DE466}"/>
              </a:ext>
            </a:extLst>
          </p:cNvPr>
          <p:cNvCxnSpPr>
            <a:cxnSpLocks/>
          </p:cNvCxnSpPr>
          <p:nvPr/>
        </p:nvCxnSpPr>
        <p:spPr>
          <a:xfrm>
            <a:off x="246409" y="201352"/>
            <a:ext cx="11945591" cy="0"/>
          </a:xfrm>
          <a:prstGeom prst="straightConnector1">
            <a:avLst/>
          </a:prstGeom>
          <a:noFill/>
          <a:ln w="9525" cap="flat" cmpd="sng">
            <a:solidFill>
              <a:srgbClr val="349F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92;p1">
            <a:extLst>
              <a:ext uri="{FF2B5EF4-FFF2-40B4-BE49-F238E27FC236}">
                <a16:creationId xmlns:a16="http://schemas.microsoft.com/office/drawing/2014/main" id="{ED73F47C-0C9B-0040-94F6-F59544CA8E9F}"/>
              </a:ext>
            </a:extLst>
          </p:cNvPr>
          <p:cNvSpPr/>
          <p:nvPr/>
        </p:nvSpPr>
        <p:spPr>
          <a:xfrm>
            <a:off x="303584" y="425854"/>
            <a:ext cx="562351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SPSS </a:t>
            </a:r>
            <a:r>
              <a:rPr lang="en-US" altLang="ko-K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단순회귀분석 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2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평균온도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A5A198-C358-DC4D-9E9F-229A9A9750E8}"/>
              </a:ext>
            </a:extLst>
          </p:cNvPr>
          <p:cNvSpPr/>
          <p:nvPr/>
        </p:nvSpPr>
        <p:spPr>
          <a:xfrm>
            <a:off x="6219204" y="2563204"/>
            <a:ext cx="479574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 err="1"/>
              <a:t>잔차</a:t>
            </a:r>
            <a:r>
              <a:rPr lang="ko-KR" altLang="en-US" sz="1000" b="1" dirty="0"/>
              <a:t> 분석</a:t>
            </a:r>
            <a:r>
              <a:rPr lang="en-US" altLang="ko-KR" sz="1000" b="1" dirty="0"/>
              <a:t>]</a:t>
            </a:r>
            <a:endParaRPr lang="ko-KR" altLang="en-US" sz="1000" b="1" dirty="0"/>
          </a:p>
          <a:p>
            <a:endParaRPr lang="ko-KR" altLang="en-US" sz="1000" dirty="0"/>
          </a:p>
          <a:p>
            <a:r>
              <a:rPr lang="ko-KR" altLang="en-US" sz="1000" dirty="0" err="1"/>
              <a:t>유의확률이</a:t>
            </a:r>
            <a:r>
              <a:rPr lang="ko-KR" altLang="en-US" sz="1000" dirty="0"/>
              <a:t> 작기 때문에 </a:t>
            </a:r>
            <a:r>
              <a:rPr lang="ko-KR" altLang="en-US" sz="1000" dirty="0" err="1"/>
              <a:t>귀무가설을</a:t>
            </a:r>
            <a:r>
              <a:rPr lang="ko-KR" altLang="en-US" sz="1000" dirty="0"/>
              <a:t> 기각한다</a:t>
            </a:r>
            <a:r>
              <a:rPr lang="en-US" altLang="ko-KR" sz="1000" dirty="0"/>
              <a:t>=</a:t>
            </a:r>
            <a:endParaRPr lang="ko-KR" altLang="en-US" sz="1000" dirty="0"/>
          </a:p>
          <a:p>
            <a:r>
              <a:rPr lang="ko-KR" altLang="en-US" sz="1000" dirty="0" err="1"/>
              <a:t>귀무가설은</a:t>
            </a:r>
            <a:r>
              <a:rPr lang="ko-KR" altLang="en-US" sz="1000" dirty="0"/>
              <a:t> ‘정규성을 따른다’ 임으로 관련 </a:t>
            </a:r>
            <a:r>
              <a:rPr lang="ko-KR" altLang="en-US" sz="1000" dirty="0" err="1"/>
              <a:t>잔차는</a:t>
            </a:r>
            <a:r>
              <a:rPr lang="ko-KR" altLang="en-US" sz="1000" dirty="0"/>
              <a:t> 정규성을 확인할 수 없다</a:t>
            </a:r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  <a:p>
            <a:r>
              <a:rPr lang="ko-KR" altLang="en-US" sz="1000" dirty="0"/>
              <a:t>선형분석결과 </a:t>
            </a:r>
            <a:r>
              <a:rPr lang="en-US" altLang="ko-KR" sz="1000" dirty="0"/>
              <a:t>log</a:t>
            </a:r>
            <a:r>
              <a:rPr lang="ko-KR" altLang="en-US" sz="1000" dirty="0"/>
              <a:t>형태로 움직이는 것을 </a:t>
            </a:r>
            <a:r>
              <a:rPr lang="ko-KR" altLang="en-US" sz="1000" dirty="0" err="1"/>
              <a:t>알수</a:t>
            </a:r>
            <a:r>
              <a:rPr lang="ko-KR" altLang="en-US" sz="1000" dirty="0"/>
              <a:t> 있다</a:t>
            </a:r>
            <a:r>
              <a:rPr lang="en-US" altLang="ko-KR" sz="1000" dirty="0"/>
              <a:t>(</a:t>
            </a:r>
            <a:r>
              <a:rPr lang="ko-KR" altLang="en-US" sz="1000" dirty="0"/>
              <a:t>선형이 아님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  <a:p>
            <a:r>
              <a:rPr lang="en-US" altLang="ko-KR" sz="1000" dirty="0"/>
              <a:t>boxplot</a:t>
            </a:r>
            <a:r>
              <a:rPr lang="ko-KR" altLang="en-US" sz="1000" dirty="0"/>
              <a:t> 결과 </a:t>
            </a:r>
            <a:r>
              <a:rPr lang="en-US" altLang="ko-KR" sz="1000" dirty="0"/>
              <a:t>-2,</a:t>
            </a:r>
            <a:r>
              <a:rPr lang="ko-KR" altLang="en-US" sz="1000" dirty="0"/>
              <a:t> </a:t>
            </a:r>
            <a:r>
              <a:rPr lang="en-US" altLang="ko-KR" sz="1000" dirty="0"/>
              <a:t>2</a:t>
            </a:r>
            <a:r>
              <a:rPr lang="ko-KR" altLang="en-US" sz="1000" dirty="0"/>
              <a:t> 사이를 넘어 다른 값들이 </a:t>
            </a:r>
            <a:r>
              <a:rPr lang="ko-KR" altLang="en-US" sz="1000" dirty="0" err="1"/>
              <a:t>외부값으로</a:t>
            </a:r>
            <a:r>
              <a:rPr lang="ko-KR" altLang="en-US" sz="1000" dirty="0"/>
              <a:t> 존재한다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-&gt;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이런경우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파이썬에서</a:t>
            </a:r>
            <a:r>
              <a:rPr lang="ko-KR" altLang="en-US" sz="1000" dirty="0"/>
              <a:t> </a:t>
            </a:r>
            <a:r>
              <a:rPr lang="en-US" altLang="ko-KR" sz="1000" dirty="0" err="1"/>
              <a:t>Standardscaler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활용해 데이터를 표준화하거나</a:t>
            </a:r>
            <a:endParaRPr lang="en-US" altLang="ko-KR" sz="1000" dirty="0"/>
          </a:p>
          <a:p>
            <a:r>
              <a:rPr lang="en-US" altLang="ko-KR" sz="1000" dirty="0"/>
              <a:t>-&gt;</a:t>
            </a:r>
            <a:r>
              <a:rPr lang="ko-KR" altLang="en-US" sz="1000" dirty="0"/>
              <a:t> </a:t>
            </a:r>
            <a:r>
              <a:rPr lang="en-US" altLang="ko-KR" sz="1000" dirty="0"/>
              <a:t>3</a:t>
            </a:r>
            <a:r>
              <a:rPr lang="ko-KR" altLang="en-US" sz="1000" dirty="0" err="1"/>
              <a:t>분위수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1</a:t>
            </a:r>
            <a:r>
              <a:rPr lang="ko-KR" altLang="en-US" sz="1000" dirty="0" err="1"/>
              <a:t>분위수</a:t>
            </a:r>
            <a:r>
              <a:rPr lang="ko-KR" altLang="en-US" sz="1000" dirty="0"/>
              <a:t> 관련 공식을 활용하여 </a:t>
            </a:r>
            <a:r>
              <a:rPr lang="ko-KR" altLang="en-US" sz="1000" dirty="0" err="1"/>
              <a:t>잔차</a:t>
            </a:r>
            <a:r>
              <a:rPr lang="ko-KR" altLang="en-US" sz="1000" dirty="0"/>
              <a:t> 부분 데이터를 제거해야한다</a:t>
            </a:r>
            <a:endParaRPr lang="en-US" altLang="ko-KR" sz="1000" dirty="0"/>
          </a:p>
          <a:p>
            <a:endParaRPr lang="en-US" altLang="ko-KR" sz="1000" dirty="0"/>
          </a:p>
        </p:txBody>
      </p:sp>
      <p:sp>
        <p:nvSpPr>
          <p:cNvPr id="23" name="Google Shape;103;p1">
            <a:extLst>
              <a:ext uri="{FF2B5EF4-FFF2-40B4-BE49-F238E27FC236}">
                <a16:creationId xmlns:a16="http://schemas.microsoft.com/office/drawing/2014/main" id="{4D5C7298-8529-694C-B7C8-14CA8802658C}"/>
              </a:ext>
            </a:extLst>
          </p:cNvPr>
          <p:cNvSpPr/>
          <p:nvPr/>
        </p:nvSpPr>
        <p:spPr>
          <a:xfrm>
            <a:off x="357210" y="1092277"/>
            <a:ext cx="5319780" cy="5339869"/>
          </a:xfrm>
          <a:prstGeom prst="rect">
            <a:avLst/>
          </a:prstGeom>
          <a:noFill/>
          <a:ln w="28575" cap="flat" cmpd="sng">
            <a:solidFill>
              <a:srgbClr val="30A6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393C24-D47C-0646-97BB-4AB46656F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204" y="1092277"/>
            <a:ext cx="3120276" cy="10728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139174C-7CF2-2B4E-8314-7CB1DCEEE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50" y="3842339"/>
            <a:ext cx="4297310" cy="2515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C43014-216B-CD45-A6F3-420FF4CEE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118" y="1293832"/>
            <a:ext cx="4297309" cy="25935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6C06DDF-C563-6E41-85CC-01410464C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099" y="4965629"/>
            <a:ext cx="3331610" cy="1127236"/>
          </a:xfrm>
          <a:prstGeom prst="rect">
            <a:avLst/>
          </a:prstGeom>
        </p:spPr>
      </p:pic>
      <p:sp>
        <p:nvSpPr>
          <p:cNvPr id="17" name="Google Shape;103;p1">
            <a:extLst>
              <a:ext uri="{FF2B5EF4-FFF2-40B4-BE49-F238E27FC236}">
                <a16:creationId xmlns:a16="http://schemas.microsoft.com/office/drawing/2014/main" id="{741586CF-AC13-D243-8719-8954C82368D3}"/>
              </a:ext>
            </a:extLst>
          </p:cNvPr>
          <p:cNvSpPr/>
          <p:nvPr/>
        </p:nvSpPr>
        <p:spPr>
          <a:xfrm>
            <a:off x="2260314" y="3887415"/>
            <a:ext cx="924675" cy="153734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962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4EE2C6-5A06-994A-BBA9-F77D70BAF6AA}"/>
              </a:ext>
            </a:extLst>
          </p:cNvPr>
          <p:cNvSpPr/>
          <p:nvPr/>
        </p:nvSpPr>
        <p:spPr>
          <a:xfrm>
            <a:off x="244194" y="-23150"/>
            <a:ext cx="11959382" cy="224502"/>
          </a:xfrm>
          <a:prstGeom prst="rect">
            <a:avLst/>
          </a:prstGeom>
          <a:solidFill>
            <a:srgbClr val="32A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7FC32-874F-1840-A3BD-034D56F6B881}"/>
              </a:ext>
            </a:extLst>
          </p:cNvPr>
          <p:cNvSpPr/>
          <p:nvPr/>
        </p:nvSpPr>
        <p:spPr>
          <a:xfrm>
            <a:off x="244193" y="406152"/>
            <a:ext cx="11778907" cy="617609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" name="Google Shape;119;p1">
            <a:extLst>
              <a:ext uri="{FF2B5EF4-FFF2-40B4-BE49-F238E27FC236}">
                <a16:creationId xmlns:a16="http://schemas.microsoft.com/office/drawing/2014/main" id="{5BB3EB0F-11E3-B345-80E0-286D7F4DE466}"/>
              </a:ext>
            </a:extLst>
          </p:cNvPr>
          <p:cNvCxnSpPr>
            <a:cxnSpLocks/>
          </p:cNvCxnSpPr>
          <p:nvPr/>
        </p:nvCxnSpPr>
        <p:spPr>
          <a:xfrm>
            <a:off x="246409" y="201352"/>
            <a:ext cx="11945591" cy="0"/>
          </a:xfrm>
          <a:prstGeom prst="straightConnector1">
            <a:avLst/>
          </a:prstGeom>
          <a:noFill/>
          <a:ln w="9525" cap="flat" cmpd="sng">
            <a:solidFill>
              <a:srgbClr val="349F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92;p1">
            <a:extLst>
              <a:ext uri="{FF2B5EF4-FFF2-40B4-BE49-F238E27FC236}">
                <a16:creationId xmlns:a16="http://schemas.microsoft.com/office/drawing/2014/main" id="{ED73F47C-0C9B-0040-94F6-F59544CA8E9F}"/>
              </a:ext>
            </a:extLst>
          </p:cNvPr>
          <p:cNvSpPr/>
          <p:nvPr/>
        </p:nvSpPr>
        <p:spPr>
          <a:xfrm>
            <a:off x="303584" y="425854"/>
            <a:ext cx="562351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SPSS </a:t>
            </a:r>
            <a:r>
              <a:rPr lang="en-US" altLang="ko-K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단순회귀분석 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평균불쾌지수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A5A198-C358-DC4D-9E9F-229A9A9750E8}"/>
              </a:ext>
            </a:extLst>
          </p:cNvPr>
          <p:cNvSpPr/>
          <p:nvPr/>
        </p:nvSpPr>
        <p:spPr>
          <a:xfrm>
            <a:off x="6219204" y="2063039"/>
            <a:ext cx="4795748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회귀 분석</a:t>
            </a:r>
            <a:r>
              <a:rPr lang="en-US" altLang="ko-KR" sz="1000" b="1" dirty="0"/>
              <a:t>]</a:t>
            </a:r>
            <a:endParaRPr lang="ko-KR" altLang="en-US" sz="1000" b="1" dirty="0"/>
          </a:p>
          <a:p>
            <a:endParaRPr lang="ko-KR" altLang="en-US" sz="1000" dirty="0"/>
          </a:p>
          <a:p>
            <a:r>
              <a:rPr lang="en" altLang="ko-KR" sz="1000" dirty="0"/>
              <a:t>R</a:t>
            </a:r>
            <a:r>
              <a:rPr lang="ko-KR" altLang="en-US" sz="1000" dirty="0"/>
              <a:t>제곱이 </a:t>
            </a:r>
            <a:r>
              <a:rPr lang="en-US" altLang="ko-KR" sz="1000" dirty="0"/>
              <a:t>0.038</a:t>
            </a:r>
            <a:r>
              <a:rPr lang="ko-KR" altLang="en-US" sz="1000" dirty="0" err="1"/>
              <a:t>으로</a:t>
            </a:r>
            <a:r>
              <a:rPr lang="ko-KR" altLang="en-US" sz="1000" dirty="0"/>
              <a:t> 숫자가 낮아서 관계가 있는지 여부 파악해 봐야한다</a:t>
            </a:r>
          </a:p>
          <a:p>
            <a:endParaRPr lang="ko-KR" altLang="en-US" sz="1000" dirty="0"/>
          </a:p>
          <a:p>
            <a:r>
              <a:rPr lang="ko-KR" altLang="en-US" sz="1000" dirty="0" err="1"/>
              <a:t>유의확률</a:t>
            </a:r>
            <a:r>
              <a:rPr lang="ko-KR" altLang="en-US" sz="1000" dirty="0"/>
              <a:t> </a:t>
            </a:r>
            <a:r>
              <a:rPr lang="en-US" altLang="ko-KR" sz="1000" dirty="0"/>
              <a:t>0.000</a:t>
            </a:r>
            <a:r>
              <a:rPr lang="ko-KR" altLang="en-US" sz="1000" dirty="0" err="1"/>
              <a:t>으로</a:t>
            </a:r>
            <a:r>
              <a:rPr lang="ko-KR" altLang="en-US" sz="1000" dirty="0"/>
              <a:t> 유의수준 </a:t>
            </a:r>
            <a:r>
              <a:rPr lang="en-US" altLang="ko-KR" sz="1000" dirty="0"/>
              <a:t>0.005 </a:t>
            </a:r>
            <a:r>
              <a:rPr lang="ko-KR" altLang="en-US" sz="1000" dirty="0"/>
              <a:t>보다 낮음으로 </a:t>
            </a:r>
            <a:r>
              <a:rPr lang="ko-KR" altLang="en-US" sz="1000" dirty="0" err="1"/>
              <a:t>귀무가설을</a:t>
            </a:r>
            <a:r>
              <a:rPr lang="ko-KR" altLang="en-US" sz="1000" dirty="0"/>
              <a:t> 기각한다</a:t>
            </a:r>
          </a:p>
          <a:p>
            <a:r>
              <a:rPr lang="ko-KR" altLang="en-US" sz="1000" dirty="0" err="1"/>
              <a:t>귀무가설은</a:t>
            </a:r>
            <a:r>
              <a:rPr lang="ko-KR" altLang="en-US" sz="1000" dirty="0"/>
              <a:t> ‘관련 </a:t>
            </a:r>
            <a:r>
              <a:rPr lang="ko-KR" altLang="en-US" sz="1000" dirty="0" err="1"/>
              <a:t>회귀모형은</a:t>
            </a:r>
            <a:r>
              <a:rPr lang="ko-KR" altLang="en-US" sz="1000" dirty="0"/>
              <a:t> 유의하지 않다’ 임으로 유의미한 의미가 있다</a:t>
            </a:r>
          </a:p>
          <a:p>
            <a:r>
              <a:rPr lang="ko-KR" altLang="en-US" sz="1000" dirty="0"/>
              <a:t>즉 평균불쾌지수에 따른 판매 영향이 분명 존재한다는 것이다</a:t>
            </a:r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  <a:p>
            <a:r>
              <a:rPr lang="ko-KR" altLang="en-US" sz="1000" dirty="0"/>
              <a:t>계수를 통해 </a:t>
            </a:r>
            <a:r>
              <a:rPr lang="en-US" altLang="ko-KR" sz="1000" dirty="0"/>
              <a:t>[ </a:t>
            </a:r>
            <a:r>
              <a:rPr lang="ko-KR" altLang="en-US" sz="1000" dirty="0" err="1"/>
              <a:t>취급액</a:t>
            </a:r>
            <a:r>
              <a:rPr lang="ko-KR" altLang="en-US" sz="1000" dirty="0"/>
              <a:t> </a:t>
            </a:r>
            <a:r>
              <a:rPr lang="en-US" altLang="ko-KR" sz="1000" dirty="0"/>
              <a:t>= -58386 * </a:t>
            </a:r>
            <a:r>
              <a:rPr lang="ko-KR" altLang="en-US" sz="1000" dirty="0"/>
              <a:t>불쾌지수 </a:t>
            </a:r>
            <a:r>
              <a:rPr lang="en-US" altLang="ko-KR" sz="1000" dirty="0"/>
              <a:t>+ 26469445 ] </a:t>
            </a:r>
            <a:r>
              <a:rPr lang="ko-KR" altLang="en-US" sz="1000" dirty="0"/>
              <a:t>의 식을 만들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불쾌지수가 내려갈수록 </a:t>
            </a:r>
            <a:r>
              <a:rPr lang="ko-KR" altLang="en-US" sz="1000" dirty="0" err="1"/>
              <a:t>취급액이</a:t>
            </a:r>
            <a:r>
              <a:rPr lang="ko-KR" altLang="en-US" sz="1000" dirty="0"/>
              <a:t> 높아진다는 의미이다</a:t>
            </a:r>
            <a:r>
              <a:rPr lang="en-US" altLang="ko-KR" sz="1000" dirty="0"/>
              <a:t>.</a:t>
            </a:r>
          </a:p>
          <a:p>
            <a:endParaRPr lang="en-US" altLang="ko-KR" sz="1000" dirty="0"/>
          </a:p>
          <a:p>
            <a:r>
              <a:rPr lang="ko-KR" altLang="en-US" sz="1000" dirty="0" err="1"/>
              <a:t>유의확률이</a:t>
            </a:r>
            <a:r>
              <a:rPr lang="ko-KR" altLang="en-US" sz="1000" dirty="0"/>
              <a:t> 유의수준보다 높음으로 </a:t>
            </a:r>
            <a:r>
              <a:rPr lang="ko-KR" altLang="en-US" sz="1000" dirty="0" err="1"/>
              <a:t>귀무가설을</a:t>
            </a:r>
            <a:r>
              <a:rPr lang="ko-KR" altLang="en-US" sz="1000" dirty="0"/>
              <a:t> 기각한다</a:t>
            </a:r>
            <a:r>
              <a:rPr lang="en-US" altLang="ko-KR" sz="1000" dirty="0"/>
              <a:t>. </a:t>
            </a:r>
          </a:p>
          <a:p>
            <a:r>
              <a:rPr lang="ko-KR" altLang="en-US" sz="1000" dirty="0"/>
              <a:t>온도는 </a:t>
            </a:r>
            <a:r>
              <a:rPr lang="ko-KR" altLang="en-US" sz="1000" dirty="0" err="1"/>
              <a:t>취급액에</a:t>
            </a:r>
            <a:r>
              <a:rPr lang="ko-KR" altLang="en-US" sz="1000" dirty="0"/>
              <a:t> 상당한 영향을 준다고 볼 수 있다</a:t>
            </a:r>
          </a:p>
          <a:p>
            <a:endParaRPr lang="ko-KR" altLang="en-US" sz="1000" dirty="0"/>
          </a:p>
          <a:p>
            <a:r>
              <a:rPr lang="en" altLang="ko-KR" sz="1000" dirty="0"/>
              <a:t>Durbin – </a:t>
            </a:r>
            <a:r>
              <a:rPr lang="en" altLang="ko-KR" sz="1000" dirty="0" err="1"/>
              <a:t>watson</a:t>
            </a:r>
            <a:r>
              <a:rPr lang="en" altLang="ko-KR" sz="1000" dirty="0"/>
              <a:t> </a:t>
            </a:r>
            <a:r>
              <a:rPr lang="ko-KR" altLang="en-US" sz="1000" dirty="0"/>
              <a:t>통계량은 </a:t>
            </a:r>
            <a:r>
              <a:rPr lang="en-US" altLang="ko-KR" sz="1000" dirty="0"/>
              <a:t>1</a:t>
            </a:r>
            <a:r>
              <a:rPr lang="ko-KR" altLang="en-US" sz="1000" dirty="0"/>
              <a:t>에 가까울수록 양수에 가까운데 현재 </a:t>
            </a:r>
            <a:r>
              <a:rPr lang="en-US" altLang="ko-KR" sz="1000" dirty="0"/>
              <a:t>1.1</a:t>
            </a:r>
            <a:r>
              <a:rPr lang="ko-KR" altLang="en-US" sz="1000" dirty="0"/>
              <a:t>로 </a:t>
            </a:r>
            <a:endParaRPr lang="en-US" altLang="ko-KR" sz="1000" dirty="0"/>
          </a:p>
          <a:p>
            <a:r>
              <a:rPr lang="ko-KR" altLang="en-US" sz="1000" dirty="0"/>
              <a:t>양의 </a:t>
            </a:r>
            <a:r>
              <a:rPr lang="ko-KR" altLang="en-US" sz="1000" dirty="0" err="1"/>
              <a:t>자기상관</a:t>
            </a:r>
            <a:r>
              <a:rPr lang="ko-KR" altLang="en-US" sz="1000" dirty="0"/>
              <a:t> 관계에 가깝다고 볼 수 있다</a:t>
            </a:r>
            <a:r>
              <a:rPr lang="en-US" altLang="ko-KR" sz="1000" dirty="0"/>
              <a:t>. </a:t>
            </a:r>
          </a:p>
        </p:txBody>
      </p:sp>
      <p:sp>
        <p:nvSpPr>
          <p:cNvPr id="23" name="Google Shape;103;p1">
            <a:extLst>
              <a:ext uri="{FF2B5EF4-FFF2-40B4-BE49-F238E27FC236}">
                <a16:creationId xmlns:a16="http://schemas.microsoft.com/office/drawing/2014/main" id="{4D5C7298-8529-694C-B7C8-14CA8802658C}"/>
              </a:ext>
            </a:extLst>
          </p:cNvPr>
          <p:cNvSpPr/>
          <p:nvPr/>
        </p:nvSpPr>
        <p:spPr>
          <a:xfrm>
            <a:off x="357210" y="1092277"/>
            <a:ext cx="5319780" cy="5339869"/>
          </a:xfrm>
          <a:prstGeom prst="rect">
            <a:avLst/>
          </a:prstGeom>
          <a:noFill/>
          <a:ln w="28575" cap="flat" cmpd="sng">
            <a:solidFill>
              <a:srgbClr val="30A6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0AE049-2699-014D-9930-B85B38210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12" y="1152313"/>
            <a:ext cx="4966153" cy="521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5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4EE2C6-5A06-994A-BBA9-F77D70BAF6AA}"/>
              </a:ext>
            </a:extLst>
          </p:cNvPr>
          <p:cNvSpPr/>
          <p:nvPr/>
        </p:nvSpPr>
        <p:spPr>
          <a:xfrm>
            <a:off x="244194" y="-23150"/>
            <a:ext cx="11959382" cy="224502"/>
          </a:xfrm>
          <a:prstGeom prst="rect">
            <a:avLst/>
          </a:prstGeom>
          <a:solidFill>
            <a:srgbClr val="32A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7FC32-874F-1840-A3BD-034D56F6B881}"/>
              </a:ext>
            </a:extLst>
          </p:cNvPr>
          <p:cNvSpPr/>
          <p:nvPr/>
        </p:nvSpPr>
        <p:spPr>
          <a:xfrm>
            <a:off x="244193" y="406152"/>
            <a:ext cx="11778907" cy="617609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" name="Google Shape;119;p1">
            <a:extLst>
              <a:ext uri="{FF2B5EF4-FFF2-40B4-BE49-F238E27FC236}">
                <a16:creationId xmlns:a16="http://schemas.microsoft.com/office/drawing/2014/main" id="{5BB3EB0F-11E3-B345-80E0-286D7F4DE466}"/>
              </a:ext>
            </a:extLst>
          </p:cNvPr>
          <p:cNvCxnSpPr>
            <a:cxnSpLocks/>
          </p:cNvCxnSpPr>
          <p:nvPr/>
        </p:nvCxnSpPr>
        <p:spPr>
          <a:xfrm>
            <a:off x="246409" y="201352"/>
            <a:ext cx="11945591" cy="0"/>
          </a:xfrm>
          <a:prstGeom prst="straightConnector1">
            <a:avLst/>
          </a:prstGeom>
          <a:noFill/>
          <a:ln w="9525" cap="flat" cmpd="sng">
            <a:solidFill>
              <a:srgbClr val="349F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92;p1">
            <a:extLst>
              <a:ext uri="{FF2B5EF4-FFF2-40B4-BE49-F238E27FC236}">
                <a16:creationId xmlns:a16="http://schemas.microsoft.com/office/drawing/2014/main" id="{ED73F47C-0C9B-0040-94F6-F59544CA8E9F}"/>
              </a:ext>
            </a:extLst>
          </p:cNvPr>
          <p:cNvSpPr/>
          <p:nvPr/>
        </p:nvSpPr>
        <p:spPr>
          <a:xfrm>
            <a:off x="303583" y="425854"/>
            <a:ext cx="631297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SPSS </a:t>
            </a:r>
            <a:r>
              <a:rPr lang="en-US" altLang="ko-K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다중회귀분석 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평균상대습도 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불쾌지수 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3;p1">
            <a:extLst>
              <a:ext uri="{FF2B5EF4-FFF2-40B4-BE49-F238E27FC236}">
                <a16:creationId xmlns:a16="http://schemas.microsoft.com/office/drawing/2014/main" id="{4D5C7298-8529-694C-B7C8-14CA8802658C}"/>
              </a:ext>
            </a:extLst>
          </p:cNvPr>
          <p:cNvSpPr/>
          <p:nvPr/>
        </p:nvSpPr>
        <p:spPr>
          <a:xfrm>
            <a:off x="357210" y="1092277"/>
            <a:ext cx="5319780" cy="5339869"/>
          </a:xfrm>
          <a:prstGeom prst="rect">
            <a:avLst/>
          </a:prstGeom>
          <a:noFill/>
          <a:ln w="28575" cap="flat" cmpd="sng">
            <a:solidFill>
              <a:srgbClr val="30A6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00667D-8A42-D943-B7C8-455FEB071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28" y="1173069"/>
            <a:ext cx="5041344" cy="515581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89CB60-5CE2-5746-8EB1-0EE66D16125B}"/>
              </a:ext>
            </a:extLst>
          </p:cNvPr>
          <p:cNvSpPr/>
          <p:nvPr/>
        </p:nvSpPr>
        <p:spPr>
          <a:xfrm>
            <a:off x="6219204" y="2481065"/>
            <a:ext cx="479574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회귀 분석</a:t>
            </a:r>
            <a:r>
              <a:rPr lang="en-US" altLang="ko-KR" sz="1000" b="1" dirty="0"/>
              <a:t>]</a:t>
            </a:r>
            <a:endParaRPr lang="ko-KR" altLang="en-US" sz="1000" b="1" dirty="0"/>
          </a:p>
          <a:p>
            <a:endParaRPr lang="ko-KR" altLang="en-US" sz="1000" dirty="0"/>
          </a:p>
          <a:p>
            <a:r>
              <a:rPr lang="ko-KR" altLang="en-US" sz="1000" dirty="0"/>
              <a:t>수정된 </a:t>
            </a:r>
            <a:r>
              <a:rPr lang="en" altLang="ko-KR" sz="1000" dirty="0"/>
              <a:t>R</a:t>
            </a:r>
            <a:r>
              <a:rPr lang="ko-KR" altLang="en-US" sz="1000" dirty="0"/>
              <a:t>제곱이 </a:t>
            </a:r>
            <a:r>
              <a:rPr lang="en-US" altLang="ko-KR" sz="1000" dirty="0"/>
              <a:t>0.067</a:t>
            </a:r>
            <a:r>
              <a:rPr lang="ko-KR" altLang="en-US" sz="1000" dirty="0" err="1"/>
              <a:t>으로</a:t>
            </a:r>
            <a:r>
              <a:rPr lang="ko-KR" altLang="en-US" sz="1000" dirty="0"/>
              <a:t> 숫자가 높아 관계가 있는지 여부 파악해 봐야한다</a:t>
            </a:r>
          </a:p>
          <a:p>
            <a:endParaRPr lang="ko-KR" altLang="en-US" sz="1000" dirty="0"/>
          </a:p>
          <a:p>
            <a:r>
              <a:rPr lang="ko-KR" altLang="en-US" sz="1000" dirty="0" err="1"/>
              <a:t>유의확률</a:t>
            </a:r>
            <a:r>
              <a:rPr lang="ko-KR" altLang="en-US" sz="1000" dirty="0"/>
              <a:t> </a:t>
            </a:r>
            <a:r>
              <a:rPr lang="en-US" altLang="ko-KR" sz="1000" dirty="0"/>
              <a:t>0.000</a:t>
            </a:r>
            <a:r>
              <a:rPr lang="ko-KR" altLang="en-US" sz="1000" dirty="0" err="1"/>
              <a:t>으로</a:t>
            </a:r>
            <a:r>
              <a:rPr lang="ko-KR" altLang="en-US" sz="1000" dirty="0"/>
              <a:t> 유의수준 </a:t>
            </a:r>
            <a:r>
              <a:rPr lang="en-US" altLang="ko-KR" sz="1000" dirty="0"/>
              <a:t>0.005 </a:t>
            </a:r>
            <a:r>
              <a:rPr lang="ko-KR" altLang="en-US" sz="1000" dirty="0"/>
              <a:t>보다 낮음으로 </a:t>
            </a:r>
            <a:r>
              <a:rPr lang="ko-KR" altLang="en-US" sz="1000" dirty="0" err="1"/>
              <a:t>귀무가설을</a:t>
            </a:r>
            <a:r>
              <a:rPr lang="ko-KR" altLang="en-US" sz="1000" dirty="0"/>
              <a:t> 기각한다</a:t>
            </a:r>
          </a:p>
          <a:p>
            <a:r>
              <a:rPr lang="ko-KR" altLang="en-US" sz="1000" dirty="0" err="1"/>
              <a:t>귀무가설은</a:t>
            </a:r>
            <a:r>
              <a:rPr lang="ko-KR" altLang="en-US" sz="1000" dirty="0"/>
              <a:t> ‘관련 </a:t>
            </a:r>
            <a:r>
              <a:rPr lang="ko-KR" altLang="en-US" sz="1000" dirty="0" err="1"/>
              <a:t>회귀모형은</a:t>
            </a:r>
            <a:r>
              <a:rPr lang="ko-KR" altLang="en-US" sz="1000" dirty="0"/>
              <a:t> 유의하지 않다’ 임으로 유의미한 의미가 있다</a:t>
            </a:r>
          </a:p>
          <a:p>
            <a:r>
              <a:rPr lang="ko-KR" altLang="en-US" sz="1000" dirty="0"/>
              <a:t>즉 두 변수에 따른 판매 영향이 분명 존재한다는 것이다</a:t>
            </a:r>
            <a:endParaRPr lang="en-US" altLang="ko-KR" sz="1000" dirty="0"/>
          </a:p>
          <a:p>
            <a:endParaRPr lang="en-US" altLang="ko-KR" sz="1000" dirty="0"/>
          </a:p>
          <a:p>
            <a:endParaRPr lang="ko-KR" altLang="en-US" sz="1000" dirty="0"/>
          </a:p>
          <a:p>
            <a:r>
              <a:rPr lang="ko-KR" altLang="en-US" sz="1000" dirty="0"/>
              <a:t>계수를 통해 </a:t>
            </a:r>
            <a:endParaRPr lang="en-US" altLang="ko-KR" sz="1000" dirty="0"/>
          </a:p>
          <a:p>
            <a:r>
              <a:rPr lang="en-US" altLang="ko-KR" sz="1000" dirty="0"/>
              <a:t>[ </a:t>
            </a:r>
            <a:r>
              <a:rPr lang="ko-KR" altLang="en-US" sz="1000" dirty="0" err="1"/>
              <a:t>취급액</a:t>
            </a:r>
            <a:r>
              <a:rPr lang="ko-KR" altLang="en-US" sz="1000" dirty="0"/>
              <a:t> </a:t>
            </a:r>
            <a:r>
              <a:rPr lang="en-US" altLang="ko-KR" sz="1000" dirty="0"/>
              <a:t>= 101696 * </a:t>
            </a:r>
            <a:r>
              <a:rPr lang="ko-KR" altLang="en-US" sz="1000" dirty="0"/>
              <a:t>평균상대습도 </a:t>
            </a:r>
            <a:r>
              <a:rPr lang="en-US" altLang="ko-KR" sz="1000" dirty="0"/>
              <a:t>+ -118528</a:t>
            </a:r>
            <a:r>
              <a:rPr lang="ko-KR" altLang="en-US" sz="1000" dirty="0"/>
              <a:t> * 평균불쾌지수 </a:t>
            </a:r>
            <a:r>
              <a:rPr lang="en-US" altLang="ko-KR" sz="1000" dirty="0"/>
              <a:t>+</a:t>
            </a:r>
            <a:r>
              <a:rPr lang="ko-KR" altLang="en-US" sz="1000" dirty="0"/>
              <a:t> </a:t>
            </a:r>
            <a:r>
              <a:rPr lang="en-US" altLang="ko-KR" sz="1000" dirty="0"/>
              <a:t>23134498 ] </a:t>
            </a:r>
            <a:r>
              <a:rPr lang="ko-KR" altLang="en-US" sz="1000" dirty="0"/>
              <a:t>의 식을 만들 수 있다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중요한 것은 </a:t>
            </a:r>
            <a:r>
              <a:rPr lang="en-US" altLang="ko-KR" sz="1000" dirty="0"/>
              <a:t>–</a:t>
            </a:r>
            <a:r>
              <a:rPr lang="ko-KR" altLang="en-US" sz="1000" dirty="0" err="1"/>
              <a:t>이너스이다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온도가 내려갈수록 </a:t>
            </a:r>
            <a:r>
              <a:rPr lang="ko-KR" altLang="en-US" sz="1000" dirty="0" err="1"/>
              <a:t>취급액이</a:t>
            </a:r>
            <a:r>
              <a:rPr lang="ko-KR" altLang="en-US" sz="1000" dirty="0"/>
              <a:t> 높아진다는 의미이다</a:t>
            </a:r>
            <a:r>
              <a:rPr lang="en-US" altLang="ko-KR" sz="1000" dirty="0"/>
              <a:t>.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베타를 보았을 때 상대습도의 베타가 가장 높다</a:t>
            </a:r>
            <a:r>
              <a:rPr lang="en-US" altLang="ko-KR" sz="1000" dirty="0"/>
              <a:t>. </a:t>
            </a:r>
            <a:r>
              <a:rPr lang="ko-KR" altLang="en-US" sz="1000" dirty="0"/>
              <a:t>이를 통해 상대습도가 매우 중요하고 영향을 끼치는</a:t>
            </a:r>
            <a:r>
              <a:rPr lang="en-US" altLang="ko-KR" sz="1000" dirty="0"/>
              <a:t>(</a:t>
            </a:r>
            <a:r>
              <a:rPr lang="ko-KR" altLang="en-US" sz="1000" dirty="0"/>
              <a:t>관련 수만큼</a:t>
            </a:r>
            <a:r>
              <a:rPr lang="en-US" altLang="ko-KR" sz="1000" dirty="0"/>
              <a:t>) </a:t>
            </a:r>
            <a:r>
              <a:rPr lang="ko-KR" altLang="en-US" sz="1000" dirty="0"/>
              <a:t>변수임을 알 수 있다</a:t>
            </a:r>
            <a:r>
              <a:rPr lang="en-US" altLang="ko-KR" sz="1000" dirty="0"/>
              <a:t>. </a:t>
            </a:r>
            <a:r>
              <a:rPr lang="ko-KR" altLang="en-US" sz="1000" dirty="0"/>
              <a:t>다만 </a:t>
            </a:r>
            <a:r>
              <a:rPr lang="ko-KR" altLang="en-US" sz="1000" dirty="0" err="1"/>
              <a:t>유의확률을</a:t>
            </a:r>
            <a:r>
              <a:rPr lang="ko-KR" altLang="en-US" sz="1000" dirty="0"/>
              <a:t> 보았을 때 전부 </a:t>
            </a:r>
            <a:r>
              <a:rPr lang="en-US" altLang="ko-KR" sz="1000" dirty="0"/>
              <a:t>0.00</a:t>
            </a:r>
            <a:r>
              <a:rPr lang="ko-KR" altLang="en-US" sz="1000" dirty="0"/>
              <a:t>로 </a:t>
            </a:r>
            <a:r>
              <a:rPr lang="ko-KR" altLang="en-US" sz="1000" dirty="0" err="1"/>
              <a:t>유의수준이</a:t>
            </a:r>
            <a:r>
              <a:rPr lang="ko-KR" altLang="en-US" sz="1000" dirty="0"/>
              <a:t> 높음으로 </a:t>
            </a:r>
            <a:r>
              <a:rPr lang="ko-KR" altLang="en-US" sz="1000" dirty="0" err="1"/>
              <a:t>귀무가설을</a:t>
            </a:r>
            <a:r>
              <a:rPr lang="ko-KR" altLang="en-US" sz="1000" dirty="0"/>
              <a:t> 기각한다</a:t>
            </a:r>
            <a:r>
              <a:rPr lang="en-US" altLang="ko-KR" sz="1000" dirty="0"/>
              <a:t>. </a:t>
            </a:r>
          </a:p>
          <a:p>
            <a:r>
              <a:rPr lang="ko-KR" altLang="en-US" sz="1000" dirty="0"/>
              <a:t>즉 두 변수다 유의한 의미가 있지만 </a:t>
            </a:r>
            <a:r>
              <a:rPr lang="ko-KR" altLang="en-US" sz="1000" dirty="0" err="1"/>
              <a:t>그중에서</a:t>
            </a:r>
            <a:r>
              <a:rPr lang="ko-KR" altLang="en-US" sz="1000" dirty="0"/>
              <a:t> 평균상대습도가 더 높다 볼 수 있다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" altLang="ko-KR" sz="1000" dirty="0"/>
              <a:t>VIF</a:t>
            </a:r>
            <a:r>
              <a:rPr lang="ko-KR" altLang="en-US" sz="1000" dirty="0"/>
              <a:t>와 관련해서는 </a:t>
            </a:r>
            <a:r>
              <a:rPr lang="en-US" altLang="ko-KR" sz="1000" dirty="0"/>
              <a:t>10 </a:t>
            </a:r>
            <a:r>
              <a:rPr lang="ko-KR" altLang="en-US" sz="1000" dirty="0"/>
              <a:t>이하이기 때문에 다중공산성에 대한 우려는 없다 </a:t>
            </a:r>
            <a:endParaRPr lang="en-US" altLang="ko-KR" sz="1000" dirty="0"/>
          </a:p>
          <a:p>
            <a:endParaRPr lang="ko-KR" altLang="en-US" sz="1000" dirty="0"/>
          </a:p>
          <a:p>
            <a:r>
              <a:rPr lang="en" altLang="ko-KR" sz="1000" dirty="0"/>
              <a:t>Durbin – </a:t>
            </a:r>
            <a:r>
              <a:rPr lang="en" altLang="ko-KR" sz="1000" dirty="0" err="1"/>
              <a:t>watson</a:t>
            </a:r>
            <a:r>
              <a:rPr lang="en" altLang="ko-KR" sz="1000" dirty="0"/>
              <a:t> </a:t>
            </a:r>
            <a:r>
              <a:rPr lang="ko-KR" altLang="en-US" sz="1000" dirty="0"/>
              <a:t>통계량은 </a:t>
            </a:r>
            <a:r>
              <a:rPr lang="en-US" altLang="ko-KR" sz="1000" dirty="0"/>
              <a:t>1</a:t>
            </a:r>
            <a:r>
              <a:rPr lang="ko-KR" altLang="en-US" sz="1000" dirty="0"/>
              <a:t>에 가까울수록 양수에 가까운데 현재 </a:t>
            </a:r>
            <a:r>
              <a:rPr lang="en-US" altLang="ko-KR" sz="1000" dirty="0"/>
              <a:t>1.1</a:t>
            </a:r>
            <a:r>
              <a:rPr lang="ko-KR" altLang="en-US" sz="1000" dirty="0"/>
              <a:t>로 </a:t>
            </a:r>
            <a:endParaRPr lang="en-US" altLang="ko-KR" sz="1000" dirty="0"/>
          </a:p>
          <a:p>
            <a:r>
              <a:rPr lang="ko-KR" altLang="en-US" sz="1000" dirty="0"/>
              <a:t>양의 </a:t>
            </a:r>
            <a:r>
              <a:rPr lang="ko-KR" altLang="en-US" sz="1000" dirty="0" err="1"/>
              <a:t>자기상관</a:t>
            </a:r>
            <a:r>
              <a:rPr lang="ko-KR" altLang="en-US" sz="1000" dirty="0"/>
              <a:t> 관계에 가깝다고 볼 수 있다</a:t>
            </a:r>
            <a:r>
              <a:rPr lang="en-US" altLang="ko-KR" sz="1000" dirty="0"/>
              <a:t>.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F3B1061-2FC6-E342-9F3B-7FCB6CD79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204" y="1173069"/>
            <a:ext cx="3689262" cy="110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85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4EE2C6-5A06-994A-BBA9-F77D70BAF6AA}"/>
              </a:ext>
            </a:extLst>
          </p:cNvPr>
          <p:cNvSpPr/>
          <p:nvPr/>
        </p:nvSpPr>
        <p:spPr>
          <a:xfrm>
            <a:off x="244194" y="-23150"/>
            <a:ext cx="11959382" cy="224502"/>
          </a:xfrm>
          <a:prstGeom prst="rect">
            <a:avLst/>
          </a:prstGeom>
          <a:solidFill>
            <a:srgbClr val="32A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7FC32-874F-1840-A3BD-034D56F6B881}"/>
              </a:ext>
            </a:extLst>
          </p:cNvPr>
          <p:cNvSpPr/>
          <p:nvPr/>
        </p:nvSpPr>
        <p:spPr>
          <a:xfrm>
            <a:off x="244193" y="406152"/>
            <a:ext cx="11778907" cy="617609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" name="Google Shape;119;p1">
            <a:extLst>
              <a:ext uri="{FF2B5EF4-FFF2-40B4-BE49-F238E27FC236}">
                <a16:creationId xmlns:a16="http://schemas.microsoft.com/office/drawing/2014/main" id="{5BB3EB0F-11E3-B345-80E0-286D7F4DE466}"/>
              </a:ext>
            </a:extLst>
          </p:cNvPr>
          <p:cNvCxnSpPr>
            <a:cxnSpLocks/>
          </p:cNvCxnSpPr>
          <p:nvPr/>
        </p:nvCxnSpPr>
        <p:spPr>
          <a:xfrm>
            <a:off x="246409" y="201352"/>
            <a:ext cx="11945591" cy="0"/>
          </a:xfrm>
          <a:prstGeom prst="straightConnector1">
            <a:avLst/>
          </a:prstGeom>
          <a:noFill/>
          <a:ln w="9525" cap="flat" cmpd="sng">
            <a:solidFill>
              <a:srgbClr val="349F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92;p1">
            <a:extLst>
              <a:ext uri="{FF2B5EF4-FFF2-40B4-BE49-F238E27FC236}">
                <a16:creationId xmlns:a16="http://schemas.microsoft.com/office/drawing/2014/main" id="{ED73F47C-0C9B-0040-94F6-F59544CA8E9F}"/>
              </a:ext>
            </a:extLst>
          </p:cNvPr>
          <p:cNvSpPr/>
          <p:nvPr/>
        </p:nvSpPr>
        <p:spPr>
          <a:xfrm>
            <a:off x="303583" y="425854"/>
            <a:ext cx="631297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1. </a:t>
            </a:r>
            <a:r>
              <a:rPr lang="ko-KR" alt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군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ko-KR" alt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강수량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3;p1">
            <a:extLst>
              <a:ext uri="{FF2B5EF4-FFF2-40B4-BE49-F238E27FC236}">
                <a16:creationId xmlns:a16="http://schemas.microsoft.com/office/drawing/2014/main" id="{4D5C7298-8529-694C-B7C8-14CA8802658C}"/>
              </a:ext>
            </a:extLst>
          </p:cNvPr>
          <p:cNvSpPr/>
          <p:nvPr/>
        </p:nvSpPr>
        <p:spPr>
          <a:xfrm>
            <a:off x="357210" y="1092277"/>
            <a:ext cx="5319780" cy="5339869"/>
          </a:xfrm>
          <a:prstGeom prst="rect">
            <a:avLst/>
          </a:prstGeom>
          <a:noFill/>
          <a:ln w="28575" cap="flat" cmpd="sng">
            <a:solidFill>
              <a:srgbClr val="30A6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89CB60-5CE2-5746-8EB1-0EE66D16125B}"/>
              </a:ext>
            </a:extLst>
          </p:cNvPr>
          <p:cNvSpPr/>
          <p:nvPr/>
        </p:nvSpPr>
        <p:spPr>
          <a:xfrm>
            <a:off x="6133646" y="2501613"/>
            <a:ext cx="516456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 dirty="0"/>
              <a:t>[</a:t>
            </a:r>
            <a:r>
              <a:rPr lang="ko-KR" altLang="en-US" sz="1000" b="1" dirty="0"/>
              <a:t>군집 분석 </a:t>
            </a:r>
            <a:r>
              <a:rPr lang="en-US" altLang="ko-KR" sz="1000" b="1" dirty="0"/>
              <a:t>-</a:t>
            </a:r>
            <a:r>
              <a:rPr lang="ko-KR" altLang="en-US" sz="1000" b="1" dirty="0"/>
              <a:t> </a:t>
            </a:r>
            <a:r>
              <a:rPr lang="en-US" altLang="ko-KR" sz="1000" b="1" dirty="0" err="1"/>
              <a:t>Kmeans</a:t>
            </a:r>
            <a:r>
              <a:rPr lang="en-US" altLang="ko-KR" sz="1000" b="1" dirty="0"/>
              <a:t>]</a:t>
            </a:r>
            <a:endParaRPr lang="ko-KR" altLang="en-US" sz="1000" b="1" dirty="0"/>
          </a:p>
          <a:p>
            <a:endParaRPr lang="ko-KR" altLang="en-US" sz="1000" dirty="0"/>
          </a:p>
          <a:p>
            <a:endParaRPr lang="en-US" altLang="ko-KR" sz="1000" dirty="0"/>
          </a:p>
          <a:p>
            <a:r>
              <a:rPr lang="ko-KR" altLang="en-US" sz="1000" dirty="0"/>
              <a:t>강수량 비교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/>
              <a:t>군집을 총 </a:t>
            </a:r>
            <a:r>
              <a:rPr lang="en-US" altLang="ko-KR" sz="1000" dirty="0"/>
              <a:t>6</a:t>
            </a:r>
            <a:r>
              <a:rPr lang="ko-KR" altLang="en-US" sz="1000" dirty="0"/>
              <a:t>개로 나누어서 </a:t>
            </a:r>
            <a:r>
              <a:rPr lang="ko-KR" altLang="en-US" sz="1000" dirty="0" err="1"/>
              <a:t>취급액과</a:t>
            </a:r>
            <a:r>
              <a:rPr lang="ko-KR" altLang="en-US" sz="1000" dirty="0"/>
              <a:t> 비교하기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Scatterplot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비교결과</a:t>
            </a:r>
            <a:r>
              <a:rPr lang="ko-KR" altLang="en-US" sz="1000" dirty="0"/>
              <a:t> </a:t>
            </a:r>
            <a:endParaRPr lang="en-US" altLang="ko-KR" sz="1000" dirty="0"/>
          </a:p>
          <a:p>
            <a:endParaRPr lang="en-US" altLang="ko-KR" sz="1000" dirty="0"/>
          </a:p>
          <a:p>
            <a:r>
              <a:rPr lang="en-US" altLang="ko-KR" sz="1000" dirty="0"/>
              <a:t>-&gt;</a:t>
            </a:r>
            <a:r>
              <a:rPr lang="ko-KR" altLang="en-US" sz="1000" dirty="0"/>
              <a:t> 강수량 중심으로 군집이 형성되지 않고 </a:t>
            </a:r>
            <a:endParaRPr lang="en-US" altLang="ko-KR" sz="1000" dirty="0"/>
          </a:p>
          <a:p>
            <a:r>
              <a:rPr lang="ko-KR" altLang="en-US" sz="1000" dirty="0"/>
              <a:t>    </a:t>
            </a:r>
            <a:r>
              <a:rPr lang="ko-KR" altLang="en-US" sz="1000" dirty="0" err="1"/>
              <a:t>취급액</a:t>
            </a:r>
            <a:r>
              <a:rPr lang="ko-KR" altLang="en-US" sz="1000" dirty="0"/>
              <a:t> 중심으로 군집이 형성되었다는 것은 </a:t>
            </a:r>
            <a:r>
              <a:rPr lang="ko-KR" altLang="en-US" sz="1000" dirty="0" err="1"/>
              <a:t>예측점수</a:t>
            </a:r>
            <a:r>
              <a:rPr lang="ko-KR" altLang="en-US" sz="1000" dirty="0"/>
              <a:t> 향상에 큰 도움이 되지 않음</a:t>
            </a:r>
            <a:endParaRPr lang="en-US" altLang="ko-KR" sz="1000" dirty="0"/>
          </a:p>
          <a:p>
            <a:endParaRPr lang="en-US" altLang="ko-KR" sz="1000" dirty="0"/>
          </a:p>
          <a:p>
            <a:endParaRPr lang="en-US" altLang="ko-KR" sz="1000" dirty="0"/>
          </a:p>
          <a:p>
            <a:r>
              <a:rPr lang="ko-KR" altLang="en-US" sz="1000" dirty="0" err="1"/>
              <a:t>군집형태를</a:t>
            </a:r>
            <a:r>
              <a:rPr lang="ko-KR" altLang="en-US" sz="1000" dirty="0"/>
              <a:t> </a:t>
            </a:r>
            <a:r>
              <a:rPr lang="en-US" altLang="ko-KR" sz="1000" dirty="0"/>
              <a:t>10</a:t>
            </a:r>
            <a:r>
              <a:rPr lang="ko-KR" altLang="en-US" sz="1000" dirty="0"/>
              <a:t>개 이상으로 늘리는 것은 적절하지 못함</a:t>
            </a:r>
            <a:endParaRPr lang="en-US" altLang="ko-KR" sz="1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A187F0-8234-E445-A883-11566D21F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80" y="1152521"/>
            <a:ext cx="5231932" cy="523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56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4EE2C6-5A06-994A-BBA9-F77D70BAF6AA}"/>
              </a:ext>
            </a:extLst>
          </p:cNvPr>
          <p:cNvSpPr/>
          <p:nvPr/>
        </p:nvSpPr>
        <p:spPr>
          <a:xfrm>
            <a:off x="244194" y="-23150"/>
            <a:ext cx="11959382" cy="224502"/>
          </a:xfrm>
          <a:prstGeom prst="rect">
            <a:avLst/>
          </a:prstGeom>
          <a:solidFill>
            <a:srgbClr val="32A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7FC32-874F-1840-A3BD-034D56F6B881}"/>
              </a:ext>
            </a:extLst>
          </p:cNvPr>
          <p:cNvSpPr/>
          <p:nvPr/>
        </p:nvSpPr>
        <p:spPr>
          <a:xfrm>
            <a:off x="244193" y="406152"/>
            <a:ext cx="11778907" cy="617609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" name="Google Shape;119;p1">
            <a:extLst>
              <a:ext uri="{FF2B5EF4-FFF2-40B4-BE49-F238E27FC236}">
                <a16:creationId xmlns:a16="http://schemas.microsoft.com/office/drawing/2014/main" id="{5BB3EB0F-11E3-B345-80E0-286D7F4DE466}"/>
              </a:ext>
            </a:extLst>
          </p:cNvPr>
          <p:cNvCxnSpPr>
            <a:cxnSpLocks/>
          </p:cNvCxnSpPr>
          <p:nvPr/>
        </p:nvCxnSpPr>
        <p:spPr>
          <a:xfrm>
            <a:off x="246409" y="201352"/>
            <a:ext cx="11945591" cy="0"/>
          </a:xfrm>
          <a:prstGeom prst="straightConnector1">
            <a:avLst/>
          </a:prstGeom>
          <a:noFill/>
          <a:ln w="9525" cap="flat" cmpd="sng">
            <a:solidFill>
              <a:srgbClr val="349F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92;p1">
            <a:extLst>
              <a:ext uri="{FF2B5EF4-FFF2-40B4-BE49-F238E27FC236}">
                <a16:creationId xmlns:a16="http://schemas.microsoft.com/office/drawing/2014/main" id="{ED73F47C-0C9B-0040-94F6-F59544CA8E9F}"/>
              </a:ext>
            </a:extLst>
          </p:cNvPr>
          <p:cNvSpPr/>
          <p:nvPr/>
        </p:nvSpPr>
        <p:spPr>
          <a:xfrm>
            <a:off x="303583" y="425854"/>
            <a:ext cx="631297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Python 1. </a:t>
            </a:r>
            <a:r>
              <a:rPr lang="ko-KR" alt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군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ko-KR" alt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강수량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3;p1">
            <a:extLst>
              <a:ext uri="{FF2B5EF4-FFF2-40B4-BE49-F238E27FC236}">
                <a16:creationId xmlns:a16="http://schemas.microsoft.com/office/drawing/2014/main" id="{4D5C7298-8529-694C-B7C8-14CA8802658C}"/>
              </a:ext>
            </a:extLst>
          </p:cNvPr>
          <p:cNvSpPr/>
          <p:nvPr/>
        </p:nvSpPr>
        <p:spPr>
          <a:xfrm>
            <a:off x="1888059" y="1111979"/>
            <a:ext cx="6910503" cy="5339869"/>
          </a:xfrm>
          <a:prstGeom prst="rect">
            <a:avLst/>
          </a:prstGeom>
          <a:noFill/>
          <a:ln w="28575" cap="flat" cmpd="sng">
            <a:solidFill>
              <a:srgbClr val="30A6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ABCBB3-B32B-D643-BBF1-71A23A03D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567" y="1126835"/>
            <a:ext cx="6797486" cy="5216057"/>
          </a:xfrm>
          <a:prstGeom prst="rect">
            <a:avLst/>
          </a:prstGeom>
        </p:spPr>
      </p:pic>
      <p:sp>
        <p:nvSpPr>
          <p:cNvPr id="10" name="Google Shape;103;p1">
            <a:extLst>
              <a:ext uri="{FF2B5EF4-FFF2-40B4-BE49-F238E27FC236}">
                <a16:creationId xmlns:a16="http://schemas.microsoft.com/office/drawing/2014/main" id="{6F96594B-BA3D-9E46-8F32-897E41921101}"/>
              </a:ext>
            </a:extLst>
          </p:cNvPr>
          <p:cNvSpPr/>
          <p:nvPr/>
        </p:nvSpPr>
        <p:spPr>
          <a:xfrm>
            <a:off x="1990801" y="3544585"/>
            <a:ext cx="1183914" cy="21678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03;p1">
            <a:extLst>
              <a:ext uri="{FF2B5EF4-FFF2-40B4-BE49-F238E27FC236}">
                <a16:creationId xmlns:a16="http://schemas.microsoft.com/office/drawing/2014/main" id="{7144B65D-6147-5446-85BA-CD4490F1BD76}"/>
              </a:ext>
            </a:extLst>
          </p:cNvPr>
          <p:cNvSpPr/>
          <p:nvPr/>
        </p:nvSpPr>
        <p:spPr>
          <a:xfrm>
            <a:off x="2006212" y="6149724"/>
            <a:ext cx="1183914" cy="21678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3;p1">
            <a:extLst>
              <a:ext uri="{FF2B5EF4-FFF2-40B4-BE49-F238E27FC236}">
                <a16:creationId xmlns:a16="http://schemas.microsoft.com/office/drawing/2014/main" id="{92D4E83A-B23D-AB47-AFBD-0C13EA878C66}"/>
              </a:ext>
            </a:extLst>
          </p:cNvPr>
          <p:cNvSpPr/>
          <p:nvPr/>
        </p:nvSpPr>
        <p:spPr>
          <a:xfrm>
            <a:off x="2868112" y="4124002"/>
            <a:ext cx="1590872" cy="21678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584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7FC32-874F-1840-A3BD-034D56F6B881}"/>
              </a:ext>
            </a:extLst>
          </p:cNvPr>
          <p:cNvSpPr/>
          <p:nvPr/>
        </p:nvSpPr>
        <p:spPr>
          <a:xfrm>
            <a:off x="1034864" y="517350"/>
            <a:ext cx="10979658" cy="613808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32" name="Google Shape;89;p1">
            <a:extLst>
              <a:ext uri="{FF2B5EF4-FFF2-40B4-BE49-F238E27FC236}">
                <a16:creationId xmlns:a16="http://schemas.microsoft.com/office/drawing/2014/main" id="{AE2EAF82-5B51-8348-B3A1-792A397468E1}"/>
              </a:ext>
            </a:extLst>
          </p:cNvPr>
          <p:cNvCxnSpPr/>
          <p:nvPr/>
        </p:nvCxnSpPr>
        <p:spPr>
          <a:xfrm>
            <a:off x="1023289" y="359351"/>
            <a:ext cx="11168711" cy="0"/>
          </a:xfrm>
          <a:prstGeom prst="straightConnector1">
            <a:avLst/>
          </a:prstGeom>
          <a:noFill/>
          <a:ln w="9525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5" name="Google Shape;117;p1">
            <a:extLst>
              <a:ext uri="{FF2B5EF4-FFF2-40B4-BE49-F238E27FC236}">
                <a16:creationId xmlns:a16="http://schemas.microsoft.com/office/drawing/2014/main" id="{7472B37B-E8EF-044F-9DD8-AB355F52C9FA}"/>
              </a:ext>
            </a:extLst>
          </p:cNvPr>
          <p:cNvGrpSpPr/>
          <p:nvPr/>
        </p:nvGrpSpPr>
        <p:grpSpPr>
          <a:xfrm>
            <a:off x="1034864" y="-4678"/>
            <a:ext cx="11168711" cy="206030"/>
            <a:chOff x="1034864" y="-23150"/>
            <a:chExt cx="11168711" cy="206030"/>
          </a:xfrm>
        </p:grpSpPr>
        <p:sp>
          <p:nvSpPr>
            <p:cNvPr id="36" name="Google Shape;118;p1">
              <a:extLst>
                <a:ext uri="{FF2B5EF4-FFF2-40B4-BE49-F238E27FC236}">
                  <a16:creationId xmlns:a16="http://schemas.microsoft.com/office/drawing/2014/main" id="{17F3798F-FE96-924A-B21A-F5D29C3E3352}"/>
                </a:ext>
              </a:extLst>
            </p:cNvPr>
            <p:cNvSpPr/>
            <p:nvPr/>
          </p:nvSpPr>
          <p:spPr>
            <a:xfrm>
              <a:off x="1034864" y="-23150"/>
              <a:ext cx="11168711" cy="162045"/>
            </a:xfrm>
            <a:prstGeom prst="rect">
              <a:avLst/>
            </a:prstGeom>
            <a:solidFill>
              <a:srgbClr val="32A0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7" name="Google Shape;119;p1">
              <a:extLst>
                <a:ext uri="{FF2B5EF4-FFF2-40B4-BE49-F238E27FC236}">
                  <a16:creationId xmlns:a16="http://schemas.microsoft.com/office/drawing/2014/main" id="{F6CD3DF7-C1A5-E042-951D-2501C7B46A03}"/>
                </a:ext>
              </a:extLst>
            </p:cNvPr>
            <p:cNvCxnSpPr/>
            <p:nvPr/>
          </p:nvCxnSpPr>
          <p:spPr>
            <a:xfrm>
              <a:off x="1036168" y="182880"/>
              <a:ext cx="11155832" cy="0"/>
            </a:xfrm>
            <a:prstGeom prst="straightConnector1">
              <a:avLst/>
            </a:prstGeom>
            <a:noFill/>
            <a:ln w="9525" cap="flat" cmpd="sng">
              <a:solidFill>
                <a:srgbClr val="349FA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" name="Google Shape;92;p1">
            <a:extLst>
              <a:ext uri="{FF2B5EF4-FFF2-40B4-BE49-F238E27FC236}">
                <a16:creationId xmlns:a16="http://schemas.microsoft.com/office/drawing/2014/main" id="{56CD912B-5D39-F24E-8A9B-0FE8F2331CEA}"/>
              </a:ext>
            </a:extLst>
          </p:cNvPr>
          <p:cNvSpPr/>
          <p:nvPr/>
        </p:nvSpPr>
        <p:spPr>
          <a:xfrm>
            <a:off x="1045792" y="573479"/>
            <a:ext cx="562351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선정이유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" name="Google Shape;99;p1">
            <a:extLst>
              <a:ext uri="{FF2B5EF4-FFF2-40B4-BE49-F238E27FC236}">
                <a16:creationId xmlns:a16="http://schemas.microsoft.com/office/drawing/2014/main" id="{2D85E472-EF88-4C4B-8AED-315FAE7A71F2}"/>
              </a:ext>
            </a:extLst>
          </p:cNvPr>
          <p:cNvGrpSpPr/>
          <p:nvPr/>
        </p:nvGrpSpPr>
        <p:grpSpPr>
          <a:xfrm>
            <a:off x="1045792" y="6470413"/>
            <a:ext cx="10978354" cy="170709"/>
            <a:chOff x="1036168" y="6446115"/>
            <a:chExt cx="10978354" cy="170709"/>
          </a:xfrm>
        </p:grpSpPr>
        <p:sp>
          <p:nvSpPr>
            <p:cNvPr id="30" name="Google Shape;100;p1">
              <a:extLst>
                <a:ext uri="{FF2B5EF4-FFF2-40B4-BE49-F238E27FC236}">
                  <a16:creationId xmlns:a16="http://schemas.microsoft.com/office/drawing/2014/main" id="{256B1339-FE8D-6845-B1B4-3B5F282FDE5E}"/>
                </a:ext>
              </a:extLst>
            </p:cNvPr>
            <p:cNvSpPr/>
            <p:nvPr/>
          </p:nvSpPr>
          <p:spPr>
            <a:xfrm rot="10800000" flipH="1">
              <a:off x="1036168" y="6529811"/>
              <a:ext cx="10978354" cy="45719"/>
            </a:xfrm>
            <a:prstGeom prst="rect">
              <a:avLst/>
            </a:prstGeom>
            <a:solidFill>
              <a:srgbClr val="32A0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1" name="Google Shape;101;p1">
              <a:extLst>
                <a:ext uri="{FF2B5EF4-FFF2-40B4-BE49-F238E27FC236}">
                  <a16:creationId xmlns:a16="http://schemas.microsoft.com/office/drawing/2014/main" id="{3673BBB4-F65A-3342-B97D-1E91F150B657}"/>
                </a:ext>
              </a:extLst>
            </p:cNvPr>
            <p:cNvGrpSpPr/>
            <p:nvPr/>
          </p:nvGrpSpPr>
          <p:grpSpPr>
            <a:xfrm>
              <a:off x="1036168" y="6446115"/>
              <a:ext cx="10978354" cy="170709"/>
              <a:chOff x="1036168" y="6717770"/>
              <a:chExt cx="10978354" cy="170709"/>
            </a:xfrm>
          </p:grpSpPr>
          <p:cxnSp>
            <p:nvCxnSpPr>
              <p:cNvPr id="39" name="Google Shape;102;p1">
                <a:extLst>
                  <a:ext uri="{FF2B5EF4-FFF2-40B4-BE49-F238E27FC236}">
                    <a16:creationId xmlns:a16="http://schemas.microsoft.com/office/drawing/2014/main" id="{551FF778-F36D-B745-B8A9-7B046787BF17}"/>
                  </a:ext>
                </a:extLst>
              </p:cNvPr>
              <p:cNvCxnSpPr/>
              <p:nvPr/>
            </p:nvCxnSpPr>
            <p:spPr>
              <a:xfrm>
                <a:off x="1036168" y="6888480"/>
                <a:ext cx="1097835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49FA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103;p1">
                <a:extLst>
                  <a:ext uri="{FF2B5EF4-FFF2-40B4-BE49-F238E27FC236}">
                    <a16:creationId xmlns:a16="http://schemas.microsoft.com/office/drawing/2014/main" id="{7DBBC65D-C127-E74F-8378-216A2EEDABDE}"/>
                  </a:ext>
                </a:extLst>
              </p:cNvPr>
              <p:cNvCxnSpPr/>
              <p:nvPr/>
            </p:nvCxnSpPr>
            <p:spPr>
              <a:xfrm>
                <a:off x="1036168" y="6717770"/>
                <a:ext cx="1097835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49FA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452D92-AD51-B743-ACB7-BD00BA2DBE50}"/>
              </a:ext>
            </a:extLst>
          </p:cNvPr>
          <p:cNvSpPr/>
          <p:nvPr/>
        </p:nvSpPr>
        <p:spPr>
          <a:xfrm>
            <a:off x="2101850" y="4205502"/>
            <a:ext cx="7686723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▪</a:t>
            </a:r>
            <a:r>
              <a:rPr lang="ko-KR" alt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현 업무 </a:t>
            </a:r>
            <a:r>
              <a:rPr lang="en-US" alt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SCM -&gt; </a:t>
            </a:r>
            <a:r>
              <a:rPr lang="ko-KR" alt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물류 관리</a:t>
            </a:r>
            <a:r>
              <a:rPr lang="en-US" altLang="ko-K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altLang="en-US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운영을 넘어 수요 예측 업무 확장</a:t>
            </a:r>
            <a:endParaRPr lang="en-US" altLang="ko-KR" sz="1500" dirty="0">
              <a:latin typeface="Arial"/>
              <a:ea typeface="Arial"/>
              <a:cs typeface="Arial"/>
              <a:sym typeface="Arial"/>
            </a:endParaRPr>
          </a:p>
          <a:p>
            <a:endParaRPr lang="en-US" altLang="ko-KR" sz="1500" dirty="0"/>
          </a:p>
          <a:p>
            <a:r>
              <a:rPr lang="en-US" altLang="ko-KR" sz="1500" dirty="0">
                <a:latin typeface="Arial"/>
                <a:ea typeface="Arial"/>
                <a:cs typeface="Arial"/>
                <a:sym typeface="Arial"/>
              </a:rPr>
              <a:t>▪</a:t>
            </a:r>
            <a:r>
              <a:rPr lang="ko-KR" altLang="en-US" sz="1500" dirty="0">
                <a:latin typeface="Arial"/>
                <a:ea typeface="Arial"/>
                <a:cs typeface="Arial"/>
                <a:sym typeface="Arial"/>
              </a:rPr>
              <a:t> 수요 예측 전 필요한 것은 </a:t>
            </a:r>
            <a:r>
              <a:rPr lang="ko-KR" altLang="en-US" sz="1500" dirty="0" err="1">
                <a:latin typeface="Arial"/>
                <a:ea typeface="Arial"/>
                <a:cs typeface="Arial"/>
                <a:sym typeface="Arial"/>
              </a:rPr>
              <a:t>취급액</a:t>
            </a:r>
            <a:r>
              <a:rPr lang="ko-KR" altLang="en-US" sz="1500" dirty="0">
                <a:latin typeface="Arial"/>
                <a:ea typeface="Arial"/>
                <a:cs typeface="Arial"/>
                <a:sym typeface="Arial"/>
              </a:rPr>
              <a:t> 분석 </a:t>
            </a:r>
            <a:endParaRPr lang="en-US" altLang="ko-KR" sz="1500" dirty="0">
              <a:latin typeface="Arial"/>
              <a:ea typeface="Arial"/>
              <a:cs typeface="Arial"/>
              <a:sym typeface="Arial"/>
            </a:endParaRPr>
          </a:p>
          <a:p>
            <a:endParaRPr lang="en-US" altLang="ko-KR" sz="1500" dirty="0"/>
          </a:p>
          <a:p>
            <a:r>
              <a:rPr lang="en-US" altLang="ko-KR" sz="1500" dirty="0">
                <a:latin typeface="Arial"/>
                <a:ea typeface="Arial"/>
                <a:cs typeface="Arial"/>
                <a:sym typeface="Arial"/>
              </a:rPr>
              <a:t>▪</a:t>
            </a:r>
            <a:r>
              <a:rPr lang="ko-KR" altLang="en-US" sz="1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500" dirty="0">
                <a:latin typeface="Arial"/>
                <a:ea typeface="Arial"/>
                <a:cs typeface="Arial"/>
                <a:sym typeface="Arial"/>
              </a:rPr>
              <a:t> Python + </a:t>
            </a:r>
            <a:r>
              <a:rPr lang="en-US" altLang="ko-KR" sz="1500" dirty="0" err="1">
                <a:latin typeface="Arial"/>
                <a:ea typeface="Arial"/>
                <a:cs typeface="Arial"/>
                <a:sym typeface="Arial"/>
              </a:rPr>
              <a:t>Jupyter</a:t>
            </a:r>
            <a:r>
              <a:rPr lang="en-US" altLang="ko-KR" sz="1500" dirty="0">
                <a:latin typeface="Arial"/>
                <a:ea typeface="Arial"/>
                <a:cs typeface="Arial"/>
                <a:sym typeface="Arial"/>
              </a:rPr>
              <a:t> notebook</a:t>
            </a:r>
            <a:r>
              <a:rPr lang="ko-KR" altLang="en-US" sz="1500" dirty="0">
                <a:latin typeface="Arial"/>
                <a:ea typeface="Arial"/>
                <a:cs typeface="Arial"/>
                <a:sym typeface="Arial"/>
              </a:rPr>
              <a:t>을 통한 데이터 정리 </a:t>
            </a:r>
            <a:r>
              <a:rPr lang="en-US" altLang="ko-KR" sz="1500" dirty="0"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ko-KR" altLang="en-US" sz="1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500" dirty="0">
                <a:latin typeface="Arial"/>
                <a:ea typeface="Arial"/>
                <a:cs typeface="Arial"/>
                <a:sym typeface="Arial"/>
              </a:rPr>
              <a:t>SPSS/</a:t>
            </a:r>
            <a:r>
              <a:rPr lang="ko-KR" altLang="en-US" sz="15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500" dirty="0"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ko-KR" altLang="en-US" sz="1500" dirty="0">
                <a:latin typeface="Arial"/>
                <a:ea typeface="Arial"/>
                <a:cs typeface="Arial"/>
                <a:sym typeface="Arial"/>
              </a:rPr>
              <a:t>을 통한 </a:t>
            </a:r>
            <a:r>
              <a:rPr lang="ko-KR" altLang="en-US" sz="1500" dirty="0" err="1">
                <a:latin typeface="Arial"/>
                <a:ea typeface="Arial"/>
                <a:cs typeface="Arial"/>
                <a:sym typeface="Arial"/>
              </a:rPr>
              <a:t>통계측정</a:t>
            </a:r>
            <a:endParaRPr lang="en-US" altLang="ko-KR" sz="1500" dirty="0">
              <a:latin typeface="Arial"/>
              <a:ea typeface="Arial"/>
              <a:cs typeface="Arial"/>
              <a:sym typeface="Arial"/>
            </a:endParaRPr>
          </a:p>
          <a:p>
            <a:endParaRPr lang="ko-KR" altLang="en-US" sz="1200" dirty="0">
              <a:effectLst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29427A-8AE9-6041-9D5A-6DDD77EBE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1396589"/>
            <a:ext cx="79883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33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111;p1">
            <a:extLst>
              <a:ext uri="{FF2B5EF4-FFF2-40B4-BE49-F238E27FC236}">
                <a16:creationId xmlns:a16="http://schemas.microsoft.com/office/drawing/2014/main" id="{E967412B-8911-7C40-94E9-E5AC49504D3E}"/>
              </a:ext>
            </a:extLst>
          </p:cNvPr>
          <p:cNvSpPr/>
          <p:nvPr/>
        </p:nvSpPr>
        <p:spPr>
          <a:xfrm>
            <a:off x="5947933" y="2010437"/>
            <a:ext cx="6002764" cy="1254517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111;p1">
            <a:extLst>
              <a:ext uri="{FF2B5EF4-FFF2-40B4-BE49-F238E27FC236}">
                <a16:creationId xmlns:a16="http://schemas.microsoft.com/office/drawing/2014/main" id="{3BEC0A7C-FE01-8843-A4B6-3912CD6BD85F}"/>
              </a:ext>
            </a:extLst>
          </p:cNvPr>
          <p:cNvSpPr/>
          <p:nvPr/>
        </p:nvSpPr>
        <p:spPr>
          <a:xfrm>
            <a:off x="5957455" y="3270653"/>
            <a:ext cx="6002764" cy="3158461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7FC32-874F-1840-A3BD-034D56F6B881}"/>
              </a:ext>
            </a:extLst>
          </p:cNvPr>
          <p:cNvSpPr/>
          <p:nvPr/>
        </p:nvSpPr>
        <p:spPr>
          <a:xfrm>
            <a:off x="1034864" y="517350"/>
            <a:ext cx="10979658" cy="6138082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DAC226F-AB38-8A43-BE40-273D6BE94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586" y="3607195"/>
            <a:ext cx="5833639" cy="28628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AE33C4A-8805-3641-BE25-906E461B0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587" y="2197850"/>
            <a:ext cx="5833639" cy="70832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CB80B28-718C-BC43-A12F-8901955884F0}"/>
              </a:ext>
            </a:extLst>
          </p:cNvPr>
          <p:cNvSpPr/>
          <p:nvPr/>
        </p:nvSpPr>
        <p:spPr>
          <a:xfrm>
            <a:off x="6115636" y="3007428"/>
            <a:ext cx="4626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▶ </a:t>
            </a:r>
            <a:r>
              <a:rPr lang="ko-KR" altLang="en-US" sz="1000" dirty="0">
                <a:latin typeface="KoreanTITGD1"/>
              </a:rPr>
              <a:t>동 시간</a:t>
            </a:r>
            <a:r>
              <a:rPr lang="en-US" altLang="ko-KR" sz="1000" dirty="0">
                <a:latin typeface="KoreanTITGD1"/>
              </a:rPr>
              <a:t> </a:t>
            </a:r>
            <a:r>
              <a:rPr lang="ko-KR" altLang="en-US" sz="1000" dirty="0">
                <a:latin typeface="KoreanTITGD1"/>
              </a:rPr>
              <a:t>판매상품  </a:t>
            </a:r>
            <a:r>
              <a:rPr lang="ko-KR" altLang="en-US" sz="1000" dirty="0" err="1">
                <a:latin typeface="KoreanTITGD1"/>
              </a:rPr>
              <a:t>노출분</a:t>
            </a:r>
            <a:r>
              <a:rPr lang="en-US" altLang="ko-KR" sz="1000" dirty="0">
                <a:latin typeface="KoreanTITGD1"/>
              </a:rPr>
              <a:t>,</a:t>
            </a:r>
            <a:r>
              <a:rPr lang="ko-KR" altLang="en-US" sz="1000" dirty="0">
                <a:latin typeface="KoreanTITGD1"/>
              </a:rPr>
              <a:t> </a:t>
            </a:r>
            <a:r>
              <a:rPr lang="ko-KR" altLang="en-US" sz="1000" dirty="0" err="1">
                <a:latin typeface="KoreanTITGD1"/>
              </a:rPr>
              <a:t>취급액</a:t>
            </a:r>
            <a:r>
              <a:rPr lang="ko-KR" altLang="en-US" sz="1000" dirty="0">
                <a:latin typeface="KoreanTITGD1"/>
              </a:rPr>
              <a:t> 교차 </a:t>
            </a:r>
            <a:r>
              <a:rPr lang="en-US" altLang="ko-KR" sz="1000" dirty="0">
                <a:latin typeface="KoreanTITGD1"/>
              </a:rPr>
              <a:t>NAN</a:t>
            </a:r>
            <a:r>
              <a:rPr lang="ko-KR" altLang="en-US" sz="1000" dirty="0">
                <a:latin typeface="KoreanTITGD1"/>
              </a:rPr>
              <a:t> 발생  </a:t>
            </a:r>
            <a:r>
              <a:rPr lang="en-US" altLang="ko-KR" sz="1000" dirty="0">
                <a:latin typeface="KoreanTITGD1"/>
              </a:rPr>
              <a:t>-</a:t>
            </a:r>
            <a:r>
              <a:rPr lang="ko-KR" altLang="en-US" sz="1000" dirty="0">
                <a:latin typeface="KoreanTITGD1"/>
              </a:rPr>
              <a:t> </a:t>
            </a:r>
            <a:r>
              <a:rPr lang="en-US" altLang="ko-KR" sz="1000" dirty="0">
                <a:latin typeface="KoreanTITGD1"/>
              </a:rPr>
              <a:t>raw </a:t>
            </a:r>
            <a:r>
              <a:rPr lang="ko-KR" altLang="en-US" sz="1000" dirty="0">
                <a:latin typeface="KoreanTITGD1"/>
              </a:rPr>
              <a:t>데이터 정리 필요   </a:t>
            </a:r>
            <a:endParaRPr lang="en-US" altLang="ko-KR" sz="1000" dirty="0">
              <a:latin typeface="KoreanTITGD1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EC3143-5723-DA47-A26E-FA96C5E3FB6E}"/>
              </a:ext>
            </a:extLst>
          </p:cNvPr>
          <p:cNvSpPr/>
          <p:nvPr/>
        </p:nvSpPr>
        <p:spPr>
          <a:xfrm>
            <a:off x="6115635" y="3327034"/>
            <a:ext cx="4626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▶ </a:t>
            </a:r>
            <a:r>
              <a:rPr lang="ko-KR" altLang="en-US" sz="1000" dirty="0" err="1">
                <a:latin typeface="KoreanTITGD1"/>
              </a:rPr>
              <a:t>노출분</a:t>
            </a:r>
            <a:r>
              <a:rPr lang="en-US" altLang="ko-KR" sz="1000" dirty="0">
                <a:latin typeface="KoreanTITGD1"/>
              </a:rPr>
              <a:t>(NAN)</a:t>
            </a:r>
            <a:r>
              <a:rPr lang="ko-KR" altLang="en-US" sz="1000" dirty="0">
                <a:latin typeface="KoreanTITGD1"/>
              </a:rPr>
              <a:t> </a:t>
            </a:r>
            <a:r>
              <a:rPr lang="en-US" altLang="ko-KR" sz="1000" dirty="0">
                <a:latin typeface="KoreanTITGD1"/>
              </a:rPr>
              <a:t>raw data </a:t>
            </a:r>
            <a:r>
              <a:rPr lang="ko-KR" altLang="en-US" sz="1000" dirty="0">
                <a:latin typeface="KoreanTITGD1"/>
              </a:rPr>
              <a:t> 전체 </a:t>
            </a:r>
            <a:r>
              <a:rPr lang="en-US" altLang="ko-KR" sz="1000" dirty="0">
                <a:latin typeface="KoreanTITGD1"/>
              </a:rPr>
              <a:t>data </a:t>
            </a:r>
            <a:r>
              <a:rPr lang="ko-KR" altLang="en-US" sz="1000" dirty="0">
                <a:latin typeface="KoreanTITGD1"/>
              </a:rPr>
              <a:t>대비 </a:t>
            </a:r>
            <a:r>
              <a:rPr lang="en-US" altLang="ko-KR" sz="1000" dirty="0">
                <a:latin typeface="KoreanTITGD1"/>
              </a:rPr>
              <a:t>43.8%</a:t>
            </a:r>
            <a:r>
              <a:rPr lang="ko-KR" altLang="en-US" sz="1000" dirty="0">
                <a:latin typeface="KoreanTITGD1"/>
              </a:rPr>
              <a:t>  </a:t>
            </a:r>
            <a:endParaRPr lang="en-US" altLang="ko-KR" sz="1000" dirty="0">
              <a:latin typeface="KoreanTITGD1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136F93D-B026-2149-99C5-8F46C10F3DF9}"/>
              </a:ext>
            </a:extLst>
          </p:cNvPr>
          <p:cNvSpPr/>
          <p:nvPr/>
        </p:nvSpPr>
        <p:spPr>
          <a:xfrm>
            <a:off x="1707577" y="2556102"/>
            <a:ext cx="38378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▪ </a:t>
            </a:r>
            <a:r>
              <a:rPr lang="ko-KR" alt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400" dirty="0">
                <a:solidFill>
                  <a:schemeClr val="dk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Arial"/>
                <a:sym typeface="Arial"/>
              </a:rPr>
              <a:t>노출</a:t>
            </a:r>
            <a:r>
              <a:rPr lang="ko-KR" altLang="en-US" sz="14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시간 대비 </a:t>
            </a:r>
            <a:r>
              <a:rPr lang="ko-KR" altLang="en-US" sz="1400" dirty="0" err="1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취급액</a:t>
            </a:r>
            <a:r>
              <a:rPr lang="ko-KR" altLang="en-US" sz="1400" dirty="0">
                <a:effectLst/>
                <a:latin typeface="Malgun Gothic" panose="020B0503020000020004" pitchFamily="34" charset="-127"/>
                <a:ea typeface="Malgun Gothic" panose="020B0503020000020004" pitchFamily="34" charset="-127"/>
              </a:rPr>
              <a:t> 변화 파악 불가</a:t>
            </a:r>
            <a:endParaRPr lang="en-US" altLang="ko-KR" sz="1400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en-US" altLang="ko-KR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▪</a:t>
            </a:r>
            <a:r>
              <a:rPr lang="ko-KR" alt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정상 </a:t>
            </a:r>
            <a:r>
              <a:rPr lang="ko-KR" alt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취급액</a:t>
            </a:r>
            <a:r>
              <a:rPr lang="ko-KR" alt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제거 및 </a:t>
            </a:r>
            <a:r>
              <a:rPr lang="en-US" altLang="ko-KR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NaN</a:t>
            </a:r>
            <a:r>
              <a:rPr lang="ko-KR" alt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취급액</a:t>
            </a:r>
            <a:r>
              <a:rPr lang="ko-KR" alt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왜곡발생</a:t>
            </a:r>
            <a:r>
              <a:rPr lang="ko-KR" alt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lang="en-US" altLang="ko-KR" sz="1400" dirty="0">
              <a:effectLst/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cxnSp>
        <p:nvCxnSpPr>
          <p:cNvPr id="32" name="Google Shape;89;p1">
            <a:extLst>
              <a:ext uri="{FF2B5EF4-FFF2-40B4-BE49-F238E27FC236}">
                <a16:creationId xmlns:a16="http://schemas.microsoft.com/office/drawing/2014/main" id="{AE2EAF82-5B51-8348-B3A1-792A397468E1}"/>
              </a:ext>
            </a:extLst>
          </p:cNvPr>
          <p:cNvCxnSpPr/>
          <p:nvPr/>
        </p:nvCxnSpPr>
        <p:spPr>
          <a:xfrm>
            <a:off x="1023289" y="359351"/>
            <a:ext cx="11168711" cy="0"/>
          </a:xfrm>
          <a:prstGeom prst="straightConnector1">
            <a:avLst/>
          </a:prstGeom>
          <a:noFill/>
          <a:ln w="9525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5" name="Google Shape;117;p1">
            <a:extLst>
              <a:ext uri="{FF2B5EF4-FFF2-40B4-BE49-F238E27FC236}">
                <a16:creationId xmlns:a16="http://schemas.microsoft.com/office/drawing/2014/main" id="{7472B37B-E8EF-044F-9DD8-AB355F52C9FA}"/>
              </a:ext>
            </a:extLst>
          </p:cNvPr>
          <p:cNvGrpSpPr/>
          <p:nvPr/>
        </p:nvGrpSpPr>
        <p:grpSpPr>
          <a:xfrm>
            <a:off x="1034864" y="-4678"/>
            <a:ext cx="11168711" cy="206030"/>
            <a:chOff x="1034864" y="-23150"/>
            <a:chExt cx="11168711" cy="206030"/>
          </a:xfrm>
        </p:grpSpPr>
        <p:sp>
          <p:nvSpPr>
            <p:cNvPr id="36" name="Google Shape;118;p1">
              <a:extLst>
                <a:ext uri="{FF2B5EF4-FFF2-40B4-BE49-F238E27FC236}">
                  <a16:creationId xmlns:a16="http://schemas.microsoft.com/office/drawing/2014/main" id="{17F3798F-FE96-924A-B21A-F5D29C3E3352}"/>
                </a:ext>
              </a:extLst>
            </p:cNvPr>
            <p:cNvSpPr/>
            <p:nvPr/>
          </p:nvSpPr>
          <p:spPr>
            <a:xfrm>
              <a:off x="1034864" y="-23150"/>
              <a:ext cx="11168711" cy="162045"/>
            </a:xfrm>
            <a:prstGeom prst="rect">
              <a:avLst/>
            </a:prstGeom>
            <a:solidFill>
              <a:srgbClr val="32A0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37" name="Google Shape;119;p1">
              <a:extLst>
                <a:ext uri="{FF2B5EF4-FFF2-40B4-BE49-F238E27FC236}">
                  <a16:creationId xmlns:a16="http://schemas.microsoft.com/office/drawing/2014/main" id="{F6CD3DF7-C1A5-E042-951D-2501C7B46A03}"/>
                </a:ext>
              </a:extLst>
            </p:cNvPr>
            <p:cNvCxnSpPr/>
            <p:nvPr/>
          </p:nvCxnSpPr>
          <p:spPr>
            <a:xfrm>
              <a:off x="1036168" y="182880"/>
              <a:ext cx="11155832" cy="0"/>
            </a:xfrm>
            <a:prstGeom prst="straightConnector1">
              <a:avLst/>
            </a:prstGeom>
            <a:noFill/>
            <a:ln w="9525" cap="flat" cmpd="sng">
              <a:solidFill>
                <a:srgbClr val="349FAC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8" name="Google Shape;92;p1">
            <a:extLst>
              <a:ext uri="{FF2B5EF4-FFF2-40B4-BE49-F238E27FC236}">
                <a16:creationId xmlns:a16="http://schemas.microsoft.com/office/drawing/2014/main" id="{56CD912B-5D39-F24E-8A9B-0FE8F2331CEA}"/>
              </a:ext>
            </a:extLst>
          </p:cNvPr>
          <p:cNvSpPr/>
          <p:nvPr/>
        </p:nvSpPr>
        <p:spPr>
          <a:xfrm>
            <a:off x="1045792" y="573479"/>
            <a:ext cx="562351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1. </a:t>
            </a:r>
            <a:r>
              <a:rPr lang="ko-KR" altLang="en-US" sz="1600" dirty="0" err="1">
                <a:solidFill>
                  <a:schemeClr val="dk1"/>
                </a:solidFill>
                <a:latin typeface="Malgun Gothic"/>
                <a:ea typeface="Malgun Gothic"/>
                <a:cs typeface="Arial"/>
                <a:sym typeface="Malgun Gothic"/>
              </a:rPr>
              <a:t>노출분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400" dirty="0" err="1">
                <a:solidFill>
                  <a:schemeClr val="dk1"/>
                </a:solidFill>
                <a:latin typeface="Arial"/>
                <a:ea typeface="Malgun Gothic"/>
                <a:cs typeface="Arial"/>
                <a:sym typeface="Arial"/>
              </a:rPr>
              <a:t>노출분</a:t>
            </a:r>
            <a:r>
              <a:rPr lang="en-US" altLang="ko-KR" sz="1400" dirty="0">
                <a:solidFill>
                  <a:schemeClr val="dk1"/>
                </a:solidFill>
                <a:latin typeface="Arial"/>
                <a:ea typeface="Malgun Gothic"/>
                <a:cs typeface="Arial"/>
                <a:sym typeface="Arial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Arial"/>
                <a:ea typeface="Malgun Gothic"/>
                <a:cs typeface="Arial"/>
                <a:sym typeface="Arial"/>
              </a:rPr>
              <a:t>NaN</a:t>
            </a:r>
            <a:r>
              <a:rPr lang="en-US" altLang="ko-KR" sz="1400" dirty="0">
                <a:solidFill>
                  <a:schemeClr val="dk1"/>
                </a:solidFill>
                <a:latin typeface="Arial"/>
                <a:ea typeface="Malgun Gothic"/>
                <a:cs typeface="Arial"/>
                <a:sym typeface="Arial"/>
              </a:rPr>
              <a:t>)</a:t>
            </a:r>
            <a:r>
              <a:rPr lang="ko-KR" altLang="en-US" sz="1400" dirty="0">
                <a:solidFill>
                  <a:schemeClr val="dk1"/>
                </a:solidFill>
                <a:latin typeface="Arial"/>
                <a:ea typeface="Malgun Gothic"/>
                <a:cs typeface="Arial"/>
                <a:sym typeface="Arial"/>
              </a:rPr>
              <a:t>에 따른 </a:t>
            </a:r>
            <a:r>
              <a:rPr lang="ko-KR" altLang="en-US" sz="1400" dirty="0" err="1">
                <a:solidFill>
                  <a:schemeClr val="dk1"/>
                </a:solidFill>
                <a:latin typeface="Arial"/>
                <a:ea typeface="Malgun Gothic"/>
                <a:cs typeface="Arial"/>
                <a:sym typeface="Arial"/>
              </a:rPr>
              <a:t>취급액</a:t>
            </a:r>
            <a:r>
              <a:rPr lang="ko-KR" altLang="en-US" sz="1400" dirty="0">
                <a:solidFill>
                  <a:schemeClr val="dk1"/>
                </a:solidFill>
                <a:latin typeface="Arial"/>
                <a:ea typeface="Malgun Gothic"/>
                <a:cs typeface="Arial"/>
                <a:sym typeface="Arial"/>
              </a:rPr>
              <a:t> 차이 발생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99;p1">
            <a:extLst>
              <a:ext uri="{FF2B5EF4-FFF2-40B4-BE49-F238E27FC236}">
                <a16:creationId xmlns:a16="http://schemas.microsoft.com/office/drawing/2014/main" id="{40A4E014-1EF3-1F4E-B3CE-9E7AD092C217}"/>
              </a:ext>
            </a:extLst>
          </p:cNvPr>
          <p:cNvSpPr txBox="1"/>
          <p:nvPr/>
        </p:nvSpPr>
        <p:spPr>
          <a:xfrm>
            <a:off x="1092360" y="1122946"/>
            <a:ext cx="10885218" cy="338554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EDA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alt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노출분</a:t>
            </a:r>
            <a:r>
              <a:rPr lang="en-US" alt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NaN</a:t>
            </a:r>
            <a:r>
              <a:rPr lang="en-US" alt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ko-KR" alt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제거 시 </a:t>
            </a:r>
            <a:r>
              <a:rPr lang="ko-KR" alt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취급액</a:t>
            </a:r>
            <a:r>
              <a:rPr lang="en-US" alt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종속변수</a:t>
            </a:r>
            <a:r>
              <a:rPr lang="en-US" alt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ko-KR" alt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값 오류 발생 및 </a:t>
            </a:r>
            <a:r>
              <a:rPr lang="en-US" alt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</a:t>
            </a:r>
            <a:r>
              <a:rPr lang="ko-KR" alt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왜곡 발생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1DA1CD3-218D-E549-959D-58609B8EB9A7}"/>
              </a:ext>
            </a:extLst>
          </p:cNvPr>
          <p:cNvSpPr/>
          <p:nvPr/>
        </p:nvSpPr>
        <p:spPr>
          <a:xfrm>
            <a:off x="1245310" y="4183481"/>
            <a:ext cx="4600928" cy="723275"/>
          </a:xfrm>
          <a:prstGeom prst="rect">
            <a:avLst/>
          </a:prstGeom>
          <a:solidFill>
            <a:srgbClr val="C9E9EE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▪ </a:t>
            </a:r>
            <a:r>
              <a:rPr lang="ko-KR" alt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300" u="sng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방송일시에</a:t>
            </a:r>
            <a:r>
              <a:rPr lang="ko-KR" altLang="en-US" sz="1300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따른 </a:t>
            </a:r>
            <a:r>
              <a:rPr lang="ko-KR" altLang="en-US" sz="1300" u="sng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노출분</a:t>
            </a:r>
            <a:r>
              <a:rPr lang="en-US" altLang="ko-KR" sz="1300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(</a:t>
            </a:r>
            <a:r>
              <a:rPr lang="en-US" altLang="ko-KR" sz="1300" u="sng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NaN</a:t>
            </a:r>
            <a:r>
              <a:rPr lang="en-US" altLang="ko-KR" sz="1300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)</a:t>
            </a:r>
            <a:r>
              <a:rPr lang="ko-KR" altLang="en-US" sz="1300" u="sng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 수정작업 </a:t>
            </a:r>
            <a:r>
              <a:rPr lang="ko-KR" altLang="en-US" sz="1300" u="sng" dirty="0" err="1">
                <a:latin typeface="Malgun Gothic" panose="020B0503020000020004" pitchFamily="34" charset="-127"/>
                <a:ea typeface="Malgun Gothic" panose="020B0503020000020004" pitchFamily="34" charset="-127"/>
              </a:rPr>
              <a:t>진행필요성</a:t>
            </a:r>
            <a:endParaRPr lang="en-US" altLang="ko-KR" sz="1300" u="sng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  <a:p>
            <a:r>
              <a:rPr lang="ko-KR" alt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altLang="ko-KR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ko-KR" alt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400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방송일시</a:t>
            </a:r>
            <a:r>
              <a:rPr lang="ko-KR" altLang="en-US" sz="14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기준에 따른 </a:t>
            </a:r>
            <a:r>
              <a:rPr lang="ko-KR" altLang="en-US" sz="1400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노출분</a:t>
            </a:r>
            <a:r>
              <a:rPr lang="en-US" altLang="ko-KR" sz="14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400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NaN</a:t>
            </a:r>
            <a:r>
              <a:rPr lang="en-US" altLang="ko-KR" sz="14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ko-KR" altLang="en-US" sz="14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</a:t>
            </a:r>
            <a:endParaRPr lang="en-US" altLang="ko-KR" sz="140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ko-KR" altLang="en-US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ko-KR" altLang="en-US" sz="14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해당 </a:t>
            </a:r>
            <a:r>
              <a:rPr lang="ko-KR" altLang="en-US" sz="1400" u="sng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노출분</a:t>
            </a:r>
            <a:r>
              <a:rPr lang="ko-KR" altLang="en-US" sz="14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입력 진행</a:t>
            </a:r>
            <a:endParaRPr lang="en-US" altLang="ko-KR" sz="140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103;p1">
            <a:extLst>
              <a:ext uri="{FF2B5EF4-FFF2-40B4-BE49-F238E27FC236}">
                <a16:creationId xmlns:a16="http://schemas.microsoft.com/office/drawing/2014/main" id="{6DDB3BE1-E4B9-7E45-959E-4896F9BBA0F0}"/>
              </a:ext>
            </a:extLst>
          </p:cNvPr>
          <p:cNvSpPr/>
          <p:nvPr/>
        </p:nvSpPr>
        <p:spPr>
          <a:xfrm>
            <a:off x="7343292" y="2195892"/>
            <a:ext cx="359835" cy="666177"/>
          </a:xfrm>
          <a:prstGeom prst="rect">
            <a:avLst/>
          </a:prstGeom>
          <a:noFill/>
          <a:ln w="28575" cap="flat" cmpd="sng">
            <a:solidFill>
              <a:srgbClr val="30A6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103;p1">
            <a:extLst>
              <a:ext uri="{FF2B5EF4-FFF2-40B4-BE49-F238E27FC236}">
                <a16:creationId xmlns:a16="http://schemas.microsoft.com/office/drawing/2014/main" id="{A53398F4-F409-0845-A5C2-738FB58DA5A2}"/>
              </a:ext>
            </a:extLst>
          </p:cNvPr>
          <p:cNvSpPr/>
          <p:nvPr/>
        </p:nvSpPr>
        <p:spPr>
          <a:xfrm>
            <a:off x="10742376" y="2160556"/>
            <a:ext cx="581406" cy="666177"/>
          </a:xfrm>
          <a:prstGeom prst="rect">
            <a:avLst/>
          </a:prstGeom>
          <a:noFill/>
          <a:ln w="28575" cap="flat" cmpd="sng">
            <a:solidFill>
              <a:srgbClr val="30A6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103;p1">
            <a:extLst>
              <a:ext uri="{FF2B5EF4-FFF2-40B4-BE49-F238E27FC236}">
                <a16:creationId xmlns:a16="http://schemas.microsoft.com/office/drawing/2014/main" id="{CA1D1DCB-ED08-DA40-8F8B-6EEF465DCEE1}"/>
              </a:ext>
            </a:extLst>
          </p:cNvPr>
          <p:cNvSpPr/>
          <p:nvPr/>
        </p:nvSpPr>
        <p:spPr>
          <a:xfrm>
            <a:off x="7426030" y="3634908"/>
            <a:ext cx="1320800" cy="2565400"/>
          </a:xfrm>
          <a:prstGeom prst="rect">
            <a:avLst/>
          </a:prstGeom>
          <a:noFill/>
          <a:ln w="28575" cap="flat" cmpd="sng">
            <a:solidFill>
              <a:srgbClr val="30A6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" name="Google Shape;99;p1">
            <a:extLst>
              <a:ext uri="{FF2B5EF4-FFF2-40B4-BE49-F238E27FC236}">
                <a16:creationId xmlns:a16="http://schemas.microsoft.com/office/drawing/2014/main" id="{2D85E472-EF88-4C4B-8AED-315FAE7A71F2}"/>
              </a:ext>
            </a:extLst>
          </p:cNvPr>
          <p:cNvGrpSpPr/>
          <p:nvPr/>
        </p:nvGrpSpPr>
        <p:grpSpPr>
          <a:xfrm>
            <a:off x="1045792" y="6470413"/>
            <a:ext cx="10978354" cy="170709"/>
            <a:chOff x="1036168" y="6446115"/>
            <a:chExt cx="10978354" cy="170709"/>
          </a:xfrm>
        </p:grpSpPr>
        <p:sp>
          <p:nvSpPr>
            <p:cNvPr id="30" name="Google Shape;100;p1">
              <a:extLst>
                <a:ext uri="{FF2B5EF4-FFF2-40B4-BE49-F238E27FC236}">
                  <a16:creationId xmlns:a16="http://schemas.microsoft.com/office/drawing/2014/main" id="{256B1339-FE8D-6845-B1B4-3B5F282FDE5E}"/>
                </a:ext>
              </a:extLst>
            </p:cNvPr>
            <p:cNvSpPr/>
            <p:nvPr/>
          </p:nvSpPr>
          <p:spPr>
            <a:xfrm rot="10800000" flipH="1">
              <a:off x="1036168" y="6529811"/>
              <a:ext cx="10978354" cy="45719"/>
            </a:xfrm>
            <a:prstGeom prst="rect">
              <a:avLst/>
            </a:prstGeom>
            <a:solidFill>
              <a:srgbClr val="32A0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1" name="Google Shape;101;p1">
              <a:extLst>
                <a:ext uri="{FF2B5EF4-FFF2-40B4-BE49-F238E27FC236}">
                  <a16:creationId xmlns:a16="http://schemas.microsoft.com/office/drawing/2014/main" id="{3673BBB4-F65A-3342-B97D-1E91F150B657}"/>
                </a:ext>
              </a:extLst>
            </p:cNvPr>
            <p:cNvGrpSpPr/>
            <p:nvPr/>
          </p:nvGrpSpPr>
          <p:grpSpPr>
            <a:xfrm>
              <a:off x="1036168" y="6446115"/>
              <a:ext cx="10978354" cy="170709"/>
              <a:chOff x="1036168" y="6717770"/>
              <a:chExt cx="10978354" cy="170709"/>
            </a:xfrm>
          </p:grpSpPr>
          <p:cxnSp>
            <p:nvCxnSpPr>
              <p:cNvPr id="39" name="Google Shape;102;p1">
                <a:extLst>
                  <a:ext uri="{FF2B5EF4-FFF2-40B4-BE49-F238E27FC236}">
                    <a16:creationId xmlns:a16="http://schemas.microsoft.com/office/drawing/2014/main" id="{551FF778-F36D-B745-B8A9-7B046787BF17}"/>
                  </a:ext>
                </a:extLst>
              </p:cNvPr>
              <p:cNvCxnSpPr/>
              <p:nvPr/>
            </p:nvCxnSpPr>
            <p:spPr>
              <a:xfrm>
                <a:off x="1036168" y="6888480"/>
                <a:ext cx="1097835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49FA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41" name="Google Shape;103;p1">
                <a:extLst>
                  <a:ext uri="{FF2B5EF4-FFF2-40B4-BE49-F238E27FC236}">
                    <a16:creationId xmlns:a16="http://schemas.microsoft.com/office/drawing/2014/main" id="{7DBBC65D-C127-E74F-8378-216A2EEDABDE}"/>
                  </a:ext>
                </a:extLst>
              </p:cNvPr>
              <p:cNvCxnSpPr/>
              <p:nvPr/>
            </p:nvCxnSpPr>
            <p:spPr>
              <a:xfrm>
                <a:off x="1036168" y="6717770"/>
                <a:ext cx="1097835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49FA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pic>
        <p:nvPicPr>
          <p:cNvPr id="50" name="Google Shape;117;p1">
            <a:extLst>
              <a:ext uri="{FF2B5EF4-FFF2-40B4-BE49-F238E27FC236}">
                <a16:creationId xmlns:a16="http://schemas.microsoft.com/office/drawing/2014/main" id="{2A1B0DD8-9C47-3C48-BDC0-8AA9553DA47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9304" y="2472304"/>
            <a:ext cx="543568" cy="6777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753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111;p1">
            <a:extLst>
              <a:ext uri="{FF2B5EF4-FFF2-40B4-BE49-F238E27FC236}">
                <a16:creationId xmlns:a16="http://schemas.microsoft.com/office/drawing/2014/main" id="{D94CEFEF-7458-1847-ADBC-3904151F11EA}"/>
              </a:ext>
            </a:extLst>
          </p:cNvPr>
          <p:cNvSpPr/>
          <p:nvPr/>
        </p:nvSpPr>
        <p:spPr>
          <a:xfrm>
            <a:off x="1129305" y="3543238"/>
            <a:ext cx="10830914" cy="2622706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4EE2C6-5A06-994A-BBA9-F77D70BAF6AA}"/>
              </a:ext>
            </a:extLst>
          </p:cNvPr>
          <p:cNvSpPr/>
          <p:nvPr/>
        </p:nvSpPr>
        <p:spPr>
          <a:xfrm>
            <a:off x="1034864" y="-23150"/>
            <a:ext cx="11168711" cy="162045"/>
          </a:xfrm>
          <a:prstGeom prst="rect">
            <a:avLst/>
          </a:prstGeom>
          <a:solidFill>
            <a:srgbClr val="32A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7FC32-874F-1840-A3BD-034D56F6B881}"/>
              </a:ext>
            </a:extLst>
          </p:cNvPr>
          <p:cNvSpPr/>
          <p:nvPr/>
        </p:nvSpPr>
        <p:spPr>
          <a:xfrm>
            <a:off x="1034864" y="387587"/>
            <a:ext cx="10979658" cy="6267846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1097FF-2F88-FF4B-ADA5-6A56CAB2E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14" y="3613327"/>
            <a:ext cx="5178055" cy="239797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52568E8-9298-1A48-9905-9B29EC2979EB}"/>
              </a:ext>
            </a:extLst>
          </p:cNvPr>
          <p:cNvSpPr/>
          <p:nvPr/>
        </p:nvSpPr>
        <p:spPr>
          <a:xfrm>
            <a:off x="1092360" y="1670118"/>
            <a:ext cx="1088521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▪</a:t>
            </a:r>
            <a:r>
              <a:rPr lang="en-US" altLang="ko-KR" sz="1000" b="1" dirty="0">
                <a:solidFill>
                  <a:srgbClr val="353A60"/>
                </a:solidFill>
                <a:effectLst/>
                <a:latin typeface="KoreanTITGD5"/>
              </a:rPr>
              <a:t> </a:t>
            </a:r>
            <a:r>
              <a:rPr lang="en-US" altLang="ko-KR" sz="1000" dirty="0"/>
              <a:t>‘</a:t>
            </a:r>
            <a:r>
              <a:rPr lang="ko-KR" altLang="en-US" sz="1000" dirty="0"/>
              <a:t>상품명</a:t>
            </a:r>
            <a:r>
              <a:rPr lang="en-US" altLang="ko-KR" sz="1000" dirty="0"/>
              <a:t>’</a:t>
            </a:r>
            <a:r>
              <a:rPr lang="ko-KR" altLang="en-US" sz="1000" dirty="0"/>
              <a:t>의 </a:t>
            </a:r>
            <a:r>
              <a:rPr lang="en-US" altLang="ko-KR" sz="1000" dirty="0"/>
              <a:t>‘</a:t>
            </a:r>
            <a:r>
              <a:rPr lang="ko-KR" altLang="en-US" sz="1000" dirty="0"/>
              <a:t>브랜드</a:t>
            </a:r>
            <a:r>
              <a:rPr lang="en-US" altLang="ko-KR" sz="1000" dirty="0"/>
              <a:t>’</a:t>
            </a:r>
            <a:r>
              <a:rPr lang="ko-KR" altLang="en-US" sz="1000" dirty="0"/>
              <a:t>와 연관성</a:t>
            </a:r>
            <a:r>
              <a:rPr lang="en-US" altLang="ko-KR" sz="1000" dirty="0"/>
              <a:t> </a:t>
            </a:r>
            <a:r>
              <a:rPr lang="ko-KR" altLang="en-US" sz="1000" dirty="0"/>
              <a:t>있으나 별도의 </a:t>
            </a:r>
            <a:r>
              <a:rPr lang="ko-KR" altLang="en-US" sz="1000" dirty="0" err="1"/>
              <a:t>마더코드</a:t>
            </a:r>
            <a:r>
              <a:rPr lang="ko-KR" altLang="en-US" sz="1000" dirty="0"/>
              <a:t> 관리의 모습은 보이지 않음</a:t>
            </a:r>
            <a:endParaRPr lang="en-US" altLang="ko-KR" sz="1000" dirty="0"/>
          </a:p>
          <a:p>
            <a:r>
              <a:rPr lang="ko-KR" altLang="en-US" sz="1000" dirty="0"/>
              <a:t>  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EX)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엘로엘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이라는 브랜드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마더코드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100000, '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국내생산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스텐락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의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마더코드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100001</a:t>
            </a:r>
            <a:endParaRPr lang="en-US" altLang="ko-KR" sz="1000" dirty="0">
              <a:solidFill>
                <a:srgbClr val="353A60"/>
              </a:solidFill>
              <a:effectLst/>
              <a:latin typeface="KoreanTITGD5"/>
            </a:endParaRPr>
          </a:p>
          <a:p>
            <a:r>
              <a:rPr lang="ko-KR" altLang="en-US" sz="1000" dirty="0">
                <a:solidFill>
                  <a:schemeClr val="dk1"/>
                </a:solidFill>
                <a:latin typeface="Arial"/>
                <a:cs typeface="Arial"/>
                <a:sym typeface="Arial"/>
              </a:rPr>
              <a:t>  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EX)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상품군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간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마더코드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유사성이 보이지 않음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마더코트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Number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자체 활용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상품군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활용 필요성 암시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▪</a:t>
            </a:r>
            <a:r>
              <a:rPr lang="ko-KR" altLang="en-US" sz="1000" b="1" dirty="0">
                <a:solidFill>
                  <a:srgbClr val="353A60"/>
                </a:solidFill>
                <a:latin typeface="KoreanTITGD5"/>
              </a:rPr>
              <a:t> </a:t>
            </a:r>
            <a:r>
              <a:rPr lang="ko-KR" altLang="en-US" sz="1000" dirty="0"/>
              <a:t>카테고리 </a:t>
            </a:r>
            <a:r>
              <a:rPr lang="ko-KR" altLang="en-US" sz="1000" dirty="0" err="1"/>
              <a:t>세부내역이</a:t>
            </a:r>
            <a:r>
              <a:rPr lang="ko-KR" altLang="en-US" sz="1000" dirty="0"/>
              <a:t> 포함되어 있음</a:t>
            </a:r>
            <a:r>
              <a:rPr lang="en-US" altLang="ko-KR" sz="1000" dirty="0"/>
              <a:t> </a:t>
            </a: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EX) LG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냉장고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(100155),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세탁기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(100150),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울트라티비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(100148)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one-brand / one-Code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아닌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brand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카테고리별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관리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</a:t>
            </a:r>
          </a:p>
          <a:p>
            <a:r>
              <a:rPr lang="en-US" altLang="ko-KR" sz="1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▪</a:t>
            </a:r>
            <a:r>
              <a:rPr lang="ko-KR" altLang="en-US" sz="1000" b="1" dirty="0">
                <a:solidFill>
                  <a:srgbClr val="353A60"/>
                </a:solidFill>
                <a:latin typeface="KoreanTITGD5"/>
              </a:rPr>
              <a:t>  </a:t>
            </a:r>
            <a:r>
              <a:rPr lang="ko-KR" altLang="en-US" sz="1000" dirty="0"/>
              <a:t>동 상품 다른 </a:t>
            </a:r>
            <a:r>
              <a:rPr lang="ko-KR" altLang="en-US" sz="1000" dirty="0" err="1"/>
              <a:t>마더코드</a:t>
            </a:r>
            <a:r>
              <a:rPr lang="ko-KR" altLang="en-US" sz="1000" dirty="0"/>
              <a:t> 발생</a:t>
            </a:r>
            <a:endParaRPr lang="en-US" altLang="ko-KR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EX)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구찌 더블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오버 선글라스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"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마더코드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100037, 100038 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▶데이터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입력과정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오류 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or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특정이유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할인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ko-KR" alt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취급달</a:t>
            </a:r>
            <a:r>
              <a: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변화</a:t>
            </a:r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C70FED-BE15-E144-947D-B22FCD78B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819" y="4908715"/>
            <a:ext cx="5156137" cy="11448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DD58E0-3F84-9143-8EB4-8E2CC53D5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657" y="3666508"/>
            <a:ext cx="4978780" cy="1097566"/>
          </a:xfrm>
          <a:prstGeom prst="rect">
            <a:avLst/>
          </a:prstGeom>
        </p:spPr>
      </p:pic>
      <p:sp>
        <p:nvSpPr>
          <p:cNvPr id="22" name="Google Shape;92;p1">
            <a:extLst>
              <a:ext uri="{FF2B5EF4-FFF2-40B4-BE49-F238E27FC236}">
                <a16:creationId xmlns:a16="http://schemas.microsoft.com/office/drawing/2014/main" id="{1F7E13C7-72D8-A847-A2B8-5FD8DC49B116}"/>
              </a:ext>
            </a:extLst>
          </p:cNvPr>
          <p:cNvSpPr/>
          <p:nvPr/>
        </p:nvSpPr>
        <p:spPr>
          <a:xfrm>
            <a:off x="1045792" y="533369"/>
            <a:ext cx="562351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600" dirty="0" err="1">
                <a:solidFill>
                  <a:schemeClr val="dk1"/>
                </a:solidFill>
                <a:latin typeface="Malgun Gothic"/>
                <a:ea typeface="Malgun Gothic"/>
                <a:cs typeface="Arial"/>
                <a:sym typeface="Malgun Gothic"/>
              </a:rPr>
              <a:t>마더코드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1400" dirty="0" err="1">
                <a:solidFill>
                  <a:schemeClr val="dk1"/>
                </a:solidFill>
                <a:latin typeface="Arial"/>
                <a:ea typeface="Malgun Gothic"/>
                <a:cs typeface="Arial"/>
                <a:sym typeface="Arial"/>
              </a:rPr>
              <a:t>노출분</a:t>
            </a:r>
            <a:r>
              <a:rPr lang="en-US" altLang="ko-KR" sz="1400" dirty="0">
                <a:solidFill>
                  <a:schemeClr val="dk1"/>
                </a:solidFill>
                <a:latin typeface="Arial"/>
                <a:ea typeface="Malgun Gothic"/>
                <a:cs typeface="Arial"/>
                <a:sym typeface="Arial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Arial"/>
                <a:ea typeface="Malgun Gothic"/>
                <a:cs typeface="Arial"/>
                <a:sym typeface="Arial"/>
              </a:rPr>
              <a:t>NaN</a:t>
            </a:r>
            <a:r>
              <a:rPr lang="en-US" altLang="ko-KR" sz="1400" dirty="0">
                <a:solidFill>
                  <a:schemeClr val="dk1"/>
                </a:solidFill>
                <a:latin typeface="Arial"/>
                <a:ea typeface="Malgun Gothic"/>
                <a:cs typeface="Arial"/>
                <a:sym typeface="Arial"/>
              </a:rPr>
              <a:t>)</a:t>
            </a:r>
            <a:r>
              <a:rPr lang="ko-KR" altLang="en-US" sz="1400" dirty="0">
                <a:solidFill>
                  <a:schemeClr val="dk1"/>
                </a:solidFill>
                <a:latin typeface="Arial"/>
                <a:ea typeface="Malgun Gothic"/>
                <a:cs typeface="Arial"/>
                <a:sym typeface="Arial"/>
              </a:rPr>
              <a:t>에 따른 </a:t>
            </a:r>
            <a:r>
              <a:rPr lang="ko-KR" altLang="en-US" sz="1400" dirty="0" err="1">
                <a:solidFill>
                  <a:schemeClr val="dk1"/>
                </a:solidFill>
                <a:latin typeface="Arial"/>
                <a:ea typeface="Malgun Gothic"/>
                <a:cs typeface="Arial"/>
                <a:sym typeface="Arial"/>
              </a:rPr>
              <a:t>취급액</a:t>
            </a:r>
            <a:r>
              <a:rPr lang="ko-KR" altLang="en-US" sz="1400" dirty="0">
                <a:solidFill>
                  <a:schemeClr val="dk1"/>
                </a:solidFill>
                <a:latin typeface="Arial"/>
                <a:ea typeface="Malgun Gothic"/>
                <a:cs typeface="Arial"/>
                <a:sym typeface="Arial"/>
              </a:rPr>
              <a:t> 차이 발생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99;p1">
            <a:extLst>
              <a:ext uri="{FF2B5EF4-FFF2-40B4-BE49-F238E27FC236}">
                <a16:creationId xmlns:a16="http://schemas.microsoft.com/office/drawing/2014/main" id="{B7B19965-0561-6C47-8375-7AC7A47ED29B}"/>
              </a:ext>
            </a:extLst>
          </p:cNvPr>
          <p:cNvSpPr txBox="1"/>
          <p:nvPr/>
        </p:nvSpPr>
        <p:spPr>
          <a:xfrm>
            <a:off x="1093012" y="960905"/>
            <a:ext cx="10885218" cy="338554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EDA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ko-KR" alt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브랜드와 연관성</a:t>
            </a:r>
            <a:r>
              <a:rPr lang="en-US" altLang="ko-KR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</a:t>
            </a:r>
            <a:r>
              <a:rPr lang="ko-KR" alt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but </a:t>
            </a:r>
            <a:r>
              <a:rPr lang="ko-KR" alt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상품군에</a:t>
            </a:r>
            <a:r>
              <a:rPr lang="ko-KR" alt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따른 별도의 관리는 </a:t>
            </a:r>
            <a:r>
              <a:rPr lang="en-US" alt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103;p1">
            <a:extLst>
              <a:ext uri="{FF2B5EF4-FFF2-40B4-BE49-F238E27FC236}">
                <a16:creationId xmlns:a16="http://schemas.microsoft.com/office/drawing/2014/main" id="{5EB523C6-22B4-414F-B972-3C3FA67D6613}"/>
              </a:ext>
            </a:extLst>
          </p:cNvPr>
          <p:cNvSpPr/>
          <p:nvPr/>
        </p:nvSpPr>
        <p:spPr>
          <a:xfrm>
            <a:off x="1199248" y="3677348"/>
            <a:ext cx="2325298" cy="2380131"/>
          </a:xfrm>
          <a:prstGeom prst="rect">
            <a:avLst/>
          </a:prstGeom>
          <a:noFill/>
          <a:ln w="28575" cap="flat" cmpd="sng">
            <a:solidFill>
              <a:srgbClr val="30A6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103;p1">
            <a:extLst>
              <a:ext uri="{FF2B5EF4-FFF2-40B4-BE49-F238E27FC236}">
                <a16:creationId xmlns:a16="http://schemas.microsoft.com/office/drawing/2014/main" id="{D0BAA762-DDC0-9047-BB35-5F9F731839CA}"/>
              </a:ext>
            </a:extLst>
          </p:cNvPr>
          <p:cNvSpPr/>
          <p:nvPr/>
        </p:nvSpPr>
        <p:spPr>
          <a:xfrm>
            <a:off x="8549147" y="3591531"/>
            <a:ext cx="1715800" cy="1237111"/>
          </a:xfrm>
          <a:prstGeom prst="rect">
            <a:avLst/>
          </a:prstGeom>
          <a:noFill/>
          <a:ln w="28575" cap="flat" cmpd="sng">
            <a:solidFill>
              <a:srgbClr val="30A6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03;p1">
            <a:extLst>
              <a:ext uri="{FF2B5EF4-FFF2-40B4-BE49-F238E27FC236}">
                <a16:creationId xmlns:a16="http://schemas.microsoft.com/office/drawing/2014/main" id="{301F9165-C158-894F-97B6-541EF5DDF643}"/>
              </a:ext>
            </a:extLst>
          </p:cNvPr>
          <p:cNvSpPr/>
          <p:nvPr/>
        </p:nvSpPr>
        <p:spPr>
          <a:xfrm>
            <a:off x="8549147" y="4837638"/>
            <a:ext cx="1715800" cy="1237111"/>
          </a:xfrm>
          <a:prstGeom prst="rect">
            <a:avLst/>
          </a:prstGeom>
          <a:noFill/>
          <a:ln w="28575" cap="flat" cmpd="sng">
            <a:solidFill>
              <a:srgbClr val="30A6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" name="Google Shape;119;p1">
            <a:extLst>
              <a:ext uri="{FF2B5EF4-FFF2-40B4-BE49-F238E27FC236}">
                <a16:creationId xmlns:a16="http://schemas.microsoft.com/office/drawing/2014/main" id="{4336075B-F9ED-0441-8AD4-78CCA880555E}"/>
              </a:ext>
            </a:extLst>
          </p:cNvPr>
          <p:cNvCxnSpPr/>
          <p:nvPr/>
        </p:nvCxnSpPr>
        <p:spPr>
          <a:xfrm>
            <a:off x="1036168" y="201352"/>
            <a:ext cx="11155832" cy="0"/>
          </a:xfrm>
          <a:prstGeom prst="straightConnector1">
            <a:avLst/>
          </a:prstGeom>
          <a:noFill/>
          <a:ln w="9525" cap="flat" cmpd="sng">
            <a:solidFill>
              <a:srgbClr val="349FAC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4" name="Google Shape;99;p1">
            <a:extLst>
              <a:ext uri="{FF2B5EF4-FFF2-40B4-BE49-F238E27FC236}">
                <a16:creationId xmlns:a16="http://schemas.microsoft.com/office/drawing/2014/main" id="{9B87B293-8180-0446-BF9C-BE04E28EBD6B}"/>
              </a:ext>
            </a:extLst>
          </p:cNvPr>
          <p:cNvGrpSpPr/>
          <p:nvPr/>
        </p:nvGrpSpPr>
        <p:grpSpPr>
          <a:xfrm>
            <a:off x="1045792" y="6470413"/>
            <a:ext cx="10978354" cy="170709"/>
            <a:chOff x="1036168" y="6446115"/>
            <a:chExt cx="10978354" cy="170709"/>
          </a:xfrm>
        </p:grpSpPr>
        <p:sp>
          <p:nvSpPr>
            <p:cNvPr id="25" name="Google Shape;100;p1">
              <a:extLst>
                <a:ext uri="{FF2B5EF4-FFF2-40B4-BE49-F238E27FC236}">
                  <a16:creationId xmlns:a16="http://schemas.microsoft.com/office/drawing/2014/main" id="{5C04FF26-BF65-0441-9A19-AB67E63C9F45}"/>
                </a:ext>
              </a:extLst>
            </p:cNvPr>
            <p:cNvSpPr/>
            <p:nvPr/>
          </p:nvSpPr>
          <p:spPr>
            <a:xfrm rot="10800000" flipH="1">
              <a:off x="1036168" y="6529811"/>
              <a:ext cx="10978354" cy="45719"/>
            </a:xfrm>
            <a:prstGeom prst="rect">
              <a:avLst/>
            </a:prstGeom>
            <a:solidFill>
              <a:srgbClr val="32A0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6" name="Google Shape;101;p1">
              <a:extLst>
                <a:ext uri="{FF2B5EF4-FFF2-40B4-BE49-F238E27FC236}">
                  <a16:creationId xmlns:a16="http://schemas.microsoft.com/office/drawing/2014/main" id="{6D57D386-889B-CC47-8608-D5EECEDC4F46}"/>
                </a:ext>
              </a:extLst>
            </p:cNvPr>
            <p:cNvGrpSpPr/>
            <p:nvPr/>
          </p:nvGrpSpPr>
          <p:grpSpPr>
            <a:xfrm>
              <a:off x="1036168" y="6446115"/>
              <a:ext cx="10978354" cy="170709"/>
              <a:chOff x="1036168" y="6717770"/>
              <a:chExt cx="10978354" cy="170709"/>
            </a:xfrm>
          </p:grpSpPr>
          <p:cxnSp>
            <p:nvCxnSpPr>
              <p:cNvPr id="27" name="Google Shape;102;p1">
                <a:extLst>
                  <a:ext uri="{FF2B5EF4-FFF2-40B4-BE49-F238E27FC236}">
                    <a16:creationId xmlns:a16="http://schemas.microsoft.com/office/drawing/2014/main" id="{E1D120C2-8A99-0248-8ADB-459D20A7DA47}"/>
                  </a:ext>
                </a:extLst>
              </p:cNvPr>
              <p:cNvCxnSpPr/>
              <p:nvPr/>
            </p:nvCxnSpPr>
            <p:spPr>
              <a:xfrm>
                <a:off x="1036168" y="6888480"/>
                <a:ext cx="1097835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49FA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8" name="Google Shape;103;p1">
                <a:extLst>
                  <a:ext uri="{FF2B5EF4-FFF2-40B4-BE49-F238E27FC236}">
                    <a16:creationId xmlns:a16="http://schemas.microsoft.com/office/drawing/2014/main" id="{84144673-356B-704C-A14B-A14261A8CB70}"/>
                  </a:ext>
                </a:extLst>
              </p:cNvPr>
              <p:cNvCxnSpPr/>
              <p:nvPr/>
            </p:nvCxnSpPr>
            <p:spPr>
              <a:xfrm>
                <a:off x="1036168" y="6717770"/>
                <a:ext cx="1097835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49FA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1958653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111;p1">
            <a:extLst>
              <a:ext uri="{FF2B5EF4-FFF2-40B4-BE49-F238E27FC236}">
                <a16:creationId xmlns:a16="http://schemas.microsoft.com/office/drawing/2014/main" id="{928C0F14-53DC-8C48-AD7C-A6A19C38BFFE}"/>
              </a:ext>
            </a:extLst>
          </p:cNvPr>
          <p:cNvSpPr/>
          <p:nvPr/>
        </p:nvSpPr>
        <p:spPr>
          <a:xfrm>
            <a:off x="6428509" y="2074935"/>
            <a:ext cx="5531709" cy="4354179"/>
          </a:xfrm>
          <a:prstGeom prst="rect">
            <a:avLst/>
          </a:prstGeom>
          <a:solidFill>
            <a:srgbClr val="F2F2F2"/>
          </a:solidFill>
          <a:ln w="12700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4EE2C6-5A06-994A-BBA9-F77D70BAF6AA}"/>
              </a:ext>
            </a:extLst>
          </p:cNvPr>
          <p:cNvSpPr/>
          <p:nvPr/>
        </p:nvSpPr>
        <p:spPr>
          <a:xfrm>
            <a:off x="1034864" y="-23150"/>
            <a:ext cx="11168711" cy="162045"/>
          </a:xfrm>
          <a:prstGeom prst="rect">
            <a:avLst/>
          </a:prstGeom>
          <a:solidFill>
            <a:srgbClr val="32A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7FC32-874F-1840-A3BD-034D56F6B881}"/>
              </a:ext>
            </a:extLst>
          </p:cNvPr>
          <p:cNvSpPr/>
          <p:nvPr/>
        </p:nvSpPr>
        <p:spPr>
          <a:xfrm>
            <a:off x="1034864" y="428887"/>
            <a:ext cx="10979658" cy="6226546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D97242-2CCA-ED47-9735-914692BD0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57" y="2474333"/>
            <a:ext cx="5403146" cy="399471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7E236D-F4B0-6546-92E9-0E5661AD0B11}"/>
              </a:ext>
            </a:extLst>
          </p:cNvPr>
          <p:cNvSpPr/>
          <p:nvPr/>
        </p:nvSpPr>
        <p:spPr>
          <a:xfrm>
            <a:off x="6524693" y="2143374"/>
            <a:ext cx="462674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000" dirty="0"/>
              <a:t>▶ </a:t>
            </a:r>
            <a:r>
              <a:rPr lang="ko-KR" altLang="en-US" sz="1000" dirty="0">
                <a:latin typeface="KoreanTITGD1"/>
              </a:rPr>
              <a:t>중복 </a:t>
            </a:r>
            <a:r>
              <a:rPr lang="ko-KR" altLang="en-US" sz="1000" dirty="0" err="1">
                <a:latin typeface="KoreanTITGD1"/>
              </a:rPr>
              <a:t>상품코드</a:t>
            </a:r>
            <a:r>
              <a:rPr lang="ko-KR" altLang="en-US" sz="1000" dirty="0">
                <a:latin typeface="KoreanTITGD1"/>
              </a:rPr>
              <a:t> </a:t>
            </a:r>
            <a:r>
              <a:rPr lang="en-US" altLang="ko-KR" sz="1000" dirty="0">
                <a:latin typeface="KoreanTITGD1"/>
              </a:rPr>
              <a:t>27</a:t>
            </a:r>
            <a:r>
              <a:rPr lang="ko-KR" altLang="en-US" sz="1000" dirty="0">
                <a:latin typeface="KoreanTITGD1"/>
              </a:rPr>
              <a:t>개 추출 </a:t>
            </a:r>
            <a:r>
              <a:rPr lang="ko-KR" altLang="en-US" sz="1000" dirty="0" err="1">
                <a:latin typeface="KoreanTITGD1"/>
              </a:rPr>
              <a:t>실적데이터</a:t>
            </a:r>
            <a:endParaRPr lang="en-US" altLang="ko-KR" sz="1000" dirty="0">
              <a:latin typeface="KoreanTITGD1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37D101F-84F0-134C-8674-8ACA6F4783B9}"/>
              </a:ext>
            </a:extLst>
          </p:cNvPr>
          <p:cNvSpPr/>
          <p:nvPr/>
        </p:nvSpPr>
        <p:spPr>
          <a:xfrm>
            <a:off x="1061423" y="3523329"/>
            <a:ext cx="544519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▪ </a:t>
            </a:r>
            <a:r>
              <a:rPr lang="ko-KR" altLang="en-US" sz="1400" dirty="0" err="1">
                <a:latin typeface="Arial"/>
                <a:ea typeface="Arial"/>
                <a:cs typeface="Arial"/>
                <a:sym typeface="Arial"/>
              </a:rPr>
              <a:t>마더코드와</a:t>
            </a:r>
            <a:r>
              <a:rPr lang="ko-KR" altLang="en-US" sz="1400" dirty="0">
                <a:latin typeface="Arial"/>
                <a:ea typeface="Arial"/>
                <a:cs typeface="Arial"/>
                <a:sym typeface="Arial"/>
              </a:rPr>
              <a:t> 달리 </a:t>
            </a:r>
            <a:r>
              <a:rPr lang="ko-KR" altLang="en-US" sz="1400" dirty="0" err="1">
                <a:latin typeface="Arial"/>
                <a:ea typeface="Arial"/>
                <a:cs typeface="Arial"/>
                <a:sym typeface="Arial"/>
              </a:rPr>
              <a:t>상품코드</a:t>
            </a:r>
            <a:r>
              <a:rPr lang="ko-KR" altLang="en-US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400" dirty="0" err="1">
                <a:latin typeface="Arial"/>
                <a:ea typeface="Arial"/>
                <a:cs typeface="Arial"/>
                <a:sym typeface="Arial"/>
              </a:rPr>
              <a:t>방송일시에</a:t>
            </a:r>
            <a:r>
              <a:rPr lang="ko-KR" altLang="en-US" sz="1400" dirty="0">
                <a:latin typeface="Arial"/>
                <a:ea typeface="Arial"/>
                <a:cs typeface="Arial"/>
                <a:sym typeface="Arial"/>
              </a:rPr>
              <a:t> 따른 </a:t>
            </a:r>
            <a:r>
              <a:rPr lang="ko-KR" altLang="en-US" sz="1400" dirty="0" err="1">
                <a:latin typeface="Arial"/>
                <a:ea typeface="Arial"/>
                <a:cs typeface="Arial"/>
                <a:sym typeface="Arial"/>
              </a:rPr>
              <a:t>상품코드</a:t>
            </a:r>
            <a:r>
              <a:rPr lang="ko-KR" altLang="en-US" sz="1400" dirty="0">
                <a:latin typeface="Arial"/>
                <a:ea typeface="Arial"/>
                <a:cs typeface="Arial"/>
                <a:sym typeface="Arial"/>
              </a:rPr>
              <a:t> 연속성 부재</a:t>
            </a:r>
            <a:endParaRPr lang="en-US" altLang="ko-KR" sz="1400" dirty="0">
              <a:latin typeface="Arial"/>
              <a:ea typeface="Arial"/>
              <a:cs typeface="Arial"/>
              <a:sym typeface="Arial"/>
            </a:endParaRPr>
          </a:p>
          <a:p>
            <a:endParaRPr lang="en-US" altLang="ko-KR" sz="1400" dirty="0"/>
          </a:p>
          <a:p>
            <a:r>
              <a:rPr lang="en-US" altLang="ko-KR" sz="1400" dirty="0">
                <a:latin typeface="Arial"/>
                <a:ea typeface="Arial"/>
                <a:cs typeface="Arial"/>
                <a:sym typeface="Arial"/>
              </a:rPr>
              <a:t>▪ </a:t>
            </a:r>
            <a:r>
              <a:rPr lang="ko-KR" altLang="en-US" sz="1400" dirty="0" err="1">
                <a:latin typeface="Arial"/>
                <a:ea typeface="Arial"/>
                <a:cs typeface="Arial"/>
                <a:sym typeface="Arial"/>
              </a:rPr>
              <a:t>실적데이터</a:t>
            </a:r>
            <a:r>
              <a:rPr lang="ko-KR" altLang="en-US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400" dirty="0">
                <a:latin typeface="Arial"/>
                <a:ea typeface="Arial"/>
                <a:cs typeface="Arial"/>
                <a:sym typeface="Arial"/>
              </a:rPr>
              <a:t>&amp;</a:t>
            </a:r>
            <a:r>
              <a:rPr lang="ko-KR" altLang="en-US" sz="1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400" dirty="0" err="1">
                <a:latin typeface="Arial"/>
                <a:ea typeface="Arial"/>
                <a:cs typeface="Arial"/>
                <a:sym typeface="Arial"/>
              </a:rPr>
              <a:t>예측데이터</a:t>
            </a:r>
            <a:r>
              <a:rPr lang="ko-KR" altLang="en-US" sz="1400" dirty="0">
                <a:latin typeface="Arial"/>
                <a:ea typeface="Arial"/>
                <a:cs typeface="Arial"/>
                <a:sym typeface="Arial"/>
              </a:rPr>
              <a:t> 비교</a:t>
            </a:r>
            <a:endParaRPr lang="en-US" altLang="ko-KR" sz="1400" dirty="0">
              <a:latin typeface="Arial"/>
              <a:ea typeface="Arial"/>
              <a:cs typeface="Arial"/>
              <a:sym typeface="Arial"/>
            </a:endParaRPr>
          </a:p>
          <a:p>
            <a:r>
              <a:rPr lang="ko-KR" altLang="en-US" sz="1400" dirty="0">
                <a:latin typeface="Arial"/>
                <a:cs typeface="Arial"/>
                <a:sym typeface="Arial"/>
              </a:rPr>
              <a:t>  </a:t>
            </a:r>
            <a:r>
              <a:rPr lang="ko-KR" altLang="en-US" sz="1200" dirty="0">
                <a:latin typeface="KoreanTITGD1"/>
              </a:rPr>
              <a:t>중복 </a:t>
            </a:r>
            <a:r>
              <a:rPr lang="ko-KR" altLang="en-US" sz="1200" dirty="0" err="1">
                <a:latin typeface="KoreanTITGD1"/>
              </a:rPr>
              <a:t>상품코드</a:t>
            </a:r>
            <a:r>
              <a:rPr lang="ko-KR" altLang="en-US" sz="1200" dirty="0">
                <a:latin typeface="KoreanTITGD1"/>
              </a:rPr>
              <a:t> 총 </a:t>
            </a:r>
            <a:r>
              <a:rPr lang="en-US" altLang="ko-KR" sz="1200" dirty="0">
                <a:latin typeface="KoreanTITGD1"/>
              </a:rPr>
              <a:t>27</a:t>
            </a:r>
            <a:r>
              <a:rPr lang="ko-KR" altLang="en-US" sz="1200" dirty="0">
                <a:latin typeface="KoreanTITGD1"/>
              </a:rPr>
              <a:t>개</a:t>
            </a:r>
            <a:r>
              <a:rPr lang="en-US" altLang="ko-KR" sz="1200" dirty="0">
                <a:latin typeface="KoreanTITGD1"/>
              </a:rPr>
              <a:t>(</a:t>
            </a:r>
            <a:r>
              <a:rPr lang="ko-KR" altLang="en-US" sz="1200" dirty="0" err="1">
                <a:latin typeface="KoreanTITGD1"/>
              </a:rPr>
              <a:t>실적데이터</a:t>
            </a:r>
            <a:r>
              <a:rPr lang="ko-KR" altLang="en-US" sz="1200" dirty="0">
                <a:latin typeface="KoreanTITGD1"/>
              </a:rPr>
              <a:t> 전체 </a:t>
            </a:r>
            <a:r>
              <a:rPr lang="ko-KR" altLang="en-US" sz="1200" dirty="0" err="1">
                <a:latin typeface="KoreanTITGD1"/>
              </a:rPr>
              <a:t>상품코드</a:t>
            </a:r>
            <a:r>
              <a:rPr lang="ko-KR" altLang="en-US" sz="1200" dirty="0">
                <a:latin typeface="KoreanTITGD1"/>
              </a:rPr>
              <a:t> 대비 </a:t>
            </a:r>
            <a:r>
              <a:rPr lang="en-US" altLang="ko-KR" sz="1200" dirty="0">
                <a:latin typeface="KoreanTITGD1"/>
              </a:rPr>
              <a:t>6.4%</a:t>
            </a:r>
          </a:p>
          <a:p>
            <a:r>
              <a:rPr lang="ko-KR" altLang="en-US" sz="1200" dirty="0">
                <a:effectLst/>
                <a:latin typeface="KoreanTITGD1"/>
              </a:rPr>
              <a:t>   </a:t>
            </a:r>
            <a:r>
              <a:rPr lang="ko-KR" altLang="en-US" sz="1200" dirty="0">
                <a:effectLst/>
              </a:rPr>
              <a:t>중복 </a:t>
            </a:r>
            <a:r>
              <a:rPr lang="ko-KR" altLang="en-US" sz="1200" dirty="0" err="1">
                <a:effectLst/>
              </a:rPr>
              <a:t>상품코드</a:t>
            </a:r>
            <a:r>
              <a:rPr lang="ko-KR" altLang="en-US" sz="1200" dirty="0">
                <a:effectLst/>
              </a:rPr>
              <a:t> </a:t>
            </a:r>
            <a:r>
              <a:rPr lang="en-US" altLang="ko-KR" sz="1200" dirty="0">
                <a:effectLst/>
              </a:rPr>
              <a:t>row 1463</a:t>
            </a:r>
            <a:r>
              <a:rPr lang="ko-KR" altLang="en-US" sz="1200" dirty="0">
                <a:effectLst/>
              </a:rPr>
              <a:t>개</a:t>
            </a:r>
            <a:r>
              <a:rPr lang="en-US" altLang="ko-KR" sz="1200" dirty="0">
                <a:effectLst/>
              </a:rPr>
              <a:t>(</a:t>
            </a:r>
            <a:r>
              <a:rPr lang="ko-KR" altLang="en-US" sz="1200" dirty="0" err="1">
                <a:latin typeface="KoreanTITGD1"/>
              </a:rPr>
              <a:t>실적데이터</a:t>
            </a:r>
            <a:r>
              <a:rPr lang="ko-KR" altLang="en-US" sz="1200" dirty="0">
                <a:latin typeface="KoreanTITGD1"/>
              </a:rPr>
              <a:t> 전체 </a:t>
            </a:r>
            <a:r>
              <a:rPr lang="ko-KR" altLang="en-US" sz="1200" dirty="0" err="1">
                <a:latin typeface="KoreanTITGD1"/>
              </a:rPr>
              <a:t>상품코드</a:t>
            </a:r>
            <a:r>
              <a:rPr lang="ko-KR" altLang="en-US" sz="1200" dirty="0">
                <a:latin typeface="KoreanTITGD1"/>
              </a:rPr>
              <a:t> 대비 </a:t>
            </a:r>
            <a:r>
              <a:rPr lang="en-US" altLang="ko-KR" sz="1200" dirty="0">
                <a:latin typeface="KoreanTITGD1"/>
              </a:rPr>
              <a:t>3.8%)</a:t>
            </a:r>
            <a:endParaRPr lang="ko-KR" altLang="en-US" sz="1200" dirty="0">
              <a:effectLst/>
            </a:endParaRPr>
          </a:p>
        </p:txBody>
      </p:sp>
      <p:cxnSp>
        <p:nvCxnSpPr>
          <p:cNvPr id="26" name="Google Shape;119;p1">
            <a:extLst>
              <a:ext uri="{FF2B5EF4-FFF2-40B4-BE49-F238E27FC236}">
                <a16:creationId xmlns:a16="http://schemas.microsoft.com/office/drawing/2014/main" id="{DFC8D2B8-E50A-7A47-A605-131792354933}"/>
              </a:ext>
            </a:extLst>
          </p:cNvPr>
          <p:cNvCxnSpPr/>
          <p:nvPr/>
        </p:nvCxnSpPr>
        <p:spPr>
          <a:xfrm>
            <a:off x="1036168" y="201352"/>
            <a:ext cx="11155832" cy="0"/>
          </a:xfrm>
          <a:prstGeom prst="straightConnector1">
            <a:avLst/>
          </a:prstGeom>
          <a:noFill/>
          <a:ln w="9525" cap="flat" cmpd="sng">
            <a:solidFill>
              <a:srgbClr val="349F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" name="Google Shape;92;p1">
            <a:extLst>
              <a:ext uri="{FF2B5EF4-FFF2-40B4-BE49-F238E27FC236}">
                <a16:creationId xmlns:a16="http://schemas.microsoft.com/office/drawing/2014/main" id="{5A4156F6-726C-DE42-97D0-86B93298DB36}"/>
              </a:ext>
            </a:extLst>
          </p:cNvPr>
          <p:cNvSpPr/>
          <p:nvPr/>
        </p:nvSpPr>
        <p:spPr>
          <a:xfrm>
            <a:off x="1082084" y="538293"/>
            <a:ext cx="562351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600" dirty="0" err="1">
                <a:solidFill>
                  <a:schemeClr val="dk1"/>
                </a:solidFill>
                <a:latin typeface="Malgun Gothic"/>
                <a:ea typeface="Malgun Gothic"/>
                <a:cs typeface="Arial"/>
                <a:sym typeface="Malgun Gothic"/>
              </a:rPr>
              <a:t>상품코드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99;p1">
            <a:extLst>
              <a:ext uri="{FF2B5EF4-FFF2-40B4-BE49-F238E27FC236}">
                <a16:creationId xmlns:a16="http://schemas.microsoft.com/office/drawing/2014/main" id="{1E456108-812C-6848-BEDA-66B39149262F}"/>
              </a:ext>
            </a:extLst>
          </p:cNvPr>
          <p:cNvSpPr txBox="1"/>
          <p:nvPr/>
        </p:nvSpPr>
        <p:spPr>
          <a:xfrm>
            <a:off x="1129304" y="965829"/>
            <a:ext cx="10885218" cy="338554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EDA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ko-KR" alt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ko-KR" alt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실적데이터</a:t>
            </a:r>
            <a:r>
              <a:rPr lang="ko-KR" alt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상품코드</a:t>
            </a:r>
            <a:r>
              <a:rPr lang="ko-KR" alt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연속성 부재 </a:t>
            </a:r>
            <a:r>
              <a:rPr lang="en-US" alt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ko-KR" alt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실적데이터</a:t>
            </a:r>
            <a:r>
              <a:rPr lang="ko-KR" alt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 </a:t>
            </a:r>
            <a:r>
              <a:rPr lang="ko-KR" alt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예측데이터</a:t>
            </a:r>
            <a:r>
              <a:rPr lang="ko-KR" alt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간 상이한 </a:t>
            </a:r>
            <a:r>
              <a:rPr lang="ko-KR" altLang="en-US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상품코드</a:t>
            </a:r>
            <a:r>
              <a:rPr lang="ko-KR" altLang="en-US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발생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03;p1">
            <a:extLst>
              <a:ext uri="{FF2B5EF4-FFF2-40B4-BE49-F238E27FC236}">
                <a16:creationId xmlns:a16="http://schemas.microsoft.com/office/drawing/2014/main" id="{72BB7190-3761-AC42-B00C-4BA764F2FE85}"/>
              </a:ext>
            </a:extLst>
          </p:cNvPr>
          <p:cNvSpPr/>
          <p:nvPr/>
        </p:nvSpPr>
        <p:spPr>
          <a:xfrm>
            <a:off x="8403954" y="2460026"/>
            <a:ext cx="434109" cy="3848410"/>
          </a:xfrm>
          <a:prstGeom prst="rect">
            <a:avLst/>
          </a:prstGeom>
          <a:noFill/>
          <a:ln w="28575" cap="flat" cmpd="sng">
            <a:solidFill>
              <a:srgbClr val="30A6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" name="Google Shape;99;p1">
            <a:extLst>
              <a:ext uri="{FF2B5EF4-FFF2-40B4-BE49-F238E27FC236}">
                <a16:creationId xmlns:a16="http://schemas.microsoft.com/office/drawing/2014/main" id="{6B803F89-ADB8-7E4A-99D3-7584BBA5F44F}"/>
              </a:ext>
            </a:extLst>
          </p:cNvPr>
          <p:cNvGrpSpPr/>
          <p:nvPr/>
        </p:nvGrpSpPr>
        <p:grpSpPr>
          <a:xfrm>
            <a:off x="1045792" y="6470413"/>
            <a:ext cx="10978354" cy="170709"/>
            <a:chOff x="1036168" y="6446115"/>
            <a:chExt cx="10978354" cy="170709"/>
          </a:xfrm>
        </p:grpSpPr>
        <p:sp>
          <p:nvSpPr>
            <p:cNvPr id="24" name="Google Shape;100;p1">
              <a:extLst>
                <a:ext uri="{FF2B5EF4-FFF2-40B4-BE49-F238E27FC236}">
                  <a16:creationId xmlns:a16="http://schemas.microsoft.com/office/drawing/2014/main" id="{AF9A4280-A7F3-3048-8975-8B42A64EC880}"/>
                </a:ext>
              </a:extLst>
            </p:cNvPr>
            <p:cNvSpPr/>
            <p:nvPr/>
          </p:nvSpPr>
          <p:spPr>
            <a:xfrm rot="10800000" flipH="1">
              <a:off x="1036168" y="6529811"/>
              <a:ext cx="10978354" cy="45719"/>
            </a:xfrm>
            <a:prstGeom prst="rect">
              <a:avLst/>
            </a:prstGeom>
            <a:solidFill>
              <a:srgbClr val="32A0A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7" name="Google Shape;101;p1">
              <a:extLst>
                <a:ext uri="{FF2B5EF4-FFF2-40B4-BE49-F238E27FC236}">
                  <a16:creationId xmlns:a16="http://schemas.microsoft.com/office/drawing/2014/main" id="{8C8A0A3D-4C0E-874C-BA84-831949F0E831}"/>
                </a:ext>
              </a:extLst>
            </p:cNvPr>
            <p:cNvGrpSpPr/>
            <p:nvPr/>
          </p:nvGrpSpPr>
          <p:grpSpPr>
            <a:xfrm>
              <a:off x="1036168" y="6446115"/>
              <a:ext cx="10978354" cy="170709"/>
              <a:chOff x="1036168" y="6717770"/>
              <a:chExt cx="10978354" cy="170709"/>
            </a:xfrm>
          </p:grpSpPr>
          <p:cxnSp>
            <p:nvCxnSpPr>
              <p:cNvPr id="28" name="Google Shape;102;p1">
                <a:extLst>
                  <a:ext uri="{FF2B5EF4-FFF2-40B4-BE49-F238E27FC236}">
                    <a16:creationId xmlns:a16="http://schemas.microsoft.com/office/drawing/2014/main" id="{BB9A3695-9EEF-7840-818B-C2A08BD15D5F}"/>
                  </a:ext>
                </a:extLst>
              </p:cNvPr>
              <p:cNvCxnSpPr/>
              <p:nvPr/>
            </p:nvCxnSpPr>
            <p:spPr>
              <a:xfrm>
                <a:off x="1036168" y="6888480"/>
                <a:ext cx="1097835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49FA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29" name="Google Shape;103;p1">
                <a:extLst>
                  <a:ext uri="{FF2B5EF4-FFF2-40B4-BE49-F238E27FC236}">
                    <a16:creationId xmlns:a16="http://schemas.microsoft.com/office/drawing/2014/main" id="{6027D9B2-C57F-044A-B21D-69D82A44C50B}"/>
                  </a:ext>
                </a:extLst>
              </p:cNvPr>
              <p:cNvCxnSpPr/>
              <p:nvPr/>
            </p:nvCxnSpPr>
            <p:spPr>
              <a:xfrm>
                <a:off x="1036168" y="6717770"/>
                <a:ext cx="10978354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49FAC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173962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4EE2C6-5A06-994A-BBA9-F77D70BAF6AA}"/>
              </a:ext>
            </a:extLst>
          </p:cNvPr>
          <p:cNvSpPr/>
          <p:nvPr/>
        </p:nvSpPr>
        <p:spPr>
          <a:xfrm>
            <a:off x="1034864" y="-23150"/>
            <a:ext cx="11168711" cy="162045"/>
          </a:xfrm>
          <a:prstGeom prst="rect">
            <a:avLst/>
          </a:prstGeom>
          <a:solidFill>
            <a:srgbClr val="32A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7FC32-874F-1840-A3BD-034D56F6B881}"/>
              </a:ext>
            </a:extLst>
          </p:cNvPr>
          <p:cNvSpPr/>
          <p:nvPr/>
        </p:nvSpPr>
        <p:spPr>
          <a:xfrm>
            <a:off x="1043442" y="406152"/>
            <a:ext cx="10979658" cy="617609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808100-0ECB-A944-8B7A-6F5991FABE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629"/>
          <a:stretch/>
        </p:blipFill>
        <p:spPr>
          <a:xfrm>
            <a:off x="11758356" y="7128244"/>
            <a:ext cx="1752742" cy="10324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B1C8104-77A8-F74E-A6FE-4D3429919950}"/>
              </a:ext>
            </a:extLst>
          </p:cNvPr>
          <p:cNvSpPr/>
          <p:nvPr/>
        </p:nvSpPr>
        <p:spPr>
          <a:xfrm>
            <a:off x="1728751" y="1113603"/>
            <a:ext cx="5900607" cy="307777"/>
          </a:xfrm>
          <a:prstGeom prst="rect">
            <a:avLst/>
          </a:prstGeom>
          <a:solidFill>
            <a:srgbClr val="C9E9EE"/>
          </a:solidFill>
        </p:spPr>
        <p:txBody>
          <a:bodyPr wrap="square">
            <a:spAutoFit/>
          </a:bodyPr>
          <a:lstStyle/>
          <a:p>
            <a:r>
              <a:rPr lang="ko-KR" altLang="en-US" sz="1400" u="sng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평균온도</a:t>
            </a:r>
            <a:r>
              <a:rPr lang="en-US" altLang="ko-KR" sz="1400" u="sn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 온도 평균</a:t>
            </a:r>
            <a:r>
              <a:rPr lang="en-US" altLang="ko-KR" sz="1400" u="sng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 습도</a:t>
            </a:r>
            <a:r>
              <a:rPr lang="en-US" altLang="ko-KR" sz="1400" u="sng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 불쾌지수 등등 데이터 종합 합치기</a:t>
            </a:r>
            <a:endParaRPr lang="ko-KR" altLang="en-US" sz="1400" u="sng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oogle Shape;119;p1">
            <a:extLst>
              <a:ext uri="{FF2B5EF4-FFF2-40B4-BE49-F238E27FC236}">
                <a16:creationId xmlns:a16="http://schemas.microsoft.com/office/drawing/2014/main" id="{5BB3EB0F-11E3-B345-80E0-286D7F4DE466}"/>
              </a:ext>
            </a:extLst>
          </p:cNvPr>
          <p:cNvCxnSpPr/>
          <p:nvPr/>
        </p:nvCxnSpPr>
        <p:spPr>
          <a:xfrm>
            <a:off x="1036168" y="201352"/>
            <a:ext cx="11155832" cy="0"/>
          </a:xfrm>
          <a:prstGeom prst="straightConnector1">
            <a:avLst/>
          </a:prstGeom>
          <a:noFill/>
          <a:ln w="9525" cap="flat" cmpd="sng">
            <a:solidFill>
              <a:srgbClr val="349F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92;p1">
            <a:extLst>
              <a:ext uri="{FF2B5EF4-FFF2-40B4-BE49-F238E27FC236}">
                <a16:creationId xmlns:a16="http://schemas.microsoft.com/office/drawing/2014/main" id="{ED73F47C-0C9B-0040-94F6-F59544CA8E9F}"/>
              </a:ext>
            </a:extLst>
          </p:cNvPr>
          <p:cNvSpPr/>
          <p:nvPr/>
        </p:nvSpPr>
        <p:spPr>
          <a:xfrm>
            <a:off x="1043442" y="457686"/>
            <a:ext cx="562351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1.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Arial"/>
                <a:sym typeface="Malgun Gothic"/>
              </a:rPr>
              <a:t>불쾌지수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3;p1">
            <a:extLst>
              <a:ext uri="{FF2B5EF4-FFF2-40B4-BE49-F238E27FC236}">
                <a16:creationId xmlns:a16="http://schemas.microsoft.com/office/drawing/2014/main" id="{4D5C7298-8529-694C-B7C8-14CA8802658C}"/>
              </a:ext>
            </a:extLst>
          </p:cNvPr>
          <p:cNvSpPr/>
          <p:nvPr/>
        </p:nvSpPr>
        <p:spPr>
          <a:xfrm>
            <a:off x="3236815" y="2188397"/>
            <a:ext cx="1215112" cy="3835056"/>
          </a:xfrm>
          <a:prstGeom prst="rect">
            <a:avLst/>
          </a:prstGeom>
          <a:noFill/>
          <a:ln w="28575" cap="flat" cmpd="sng">
            <a:solidFill>
              <a:srgbClr val="30A6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56;p5">
            <a:extLst>
              <a:ext uri="{FF2B5EF4-FFF2-40B4-BE49-F238E27FC236}">
                <a16:creationId xmlns:a16="http://schemas.microsoft.com/office/drawing/2014/main" id="{50348462-3C10-BB48-B0AD-42D90CFCED5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5183" y="907217"/>
            <a:ext cx="543568" cy="6777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6497DC8-BE25-CE4F-B0B9-A1D641E224C4}"/>
              </a:ext>
            </a:extLst>
          </p:cNvPr>
          <p:cNvSpPr/>
          <p:nvPr/>
        </p:nvSpPr>
        <p:spPr>
          <a:xfrm>
            <a:off x="2629268" y="454166"/>
            <a:ext cx="82192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source : </a:t>
            </a:r>
            <a:r>
              <a:rPr lang="ko-KR" alt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기상청 기상자료개방포털 </a:t>
            </a:r>
            <a:r>
              <a:rPr lang="en-US" altLang="ko-KR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-&gt; </a:t>
            </a:r>
            <a:r>
              <a:rPr lang="ko-KR" alt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기상데이터를 가지고 온다</a:t>
            </a:r>
            <a:r>
              <a:rPr lang="en-US" altLang="ko-KR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온도</a:t>
            </a:r>
            <a:r>
              <a:rPr lang="en-US" altLang="ko-KR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날씨 등의 </a:t>
            </a:r>
            <a:r>
              <a:rPr lang="ko-KR" altLang="en-US" sz="10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외생변수는</a:t>
            </a:r>
            <a:r>
              <a:rPr lang="ko-KR" alt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 홈쇼핑 및 </a:t>
            </a:r>
            <a:r>
              <a:rPr lang="ko-KR" altLang="en-US" sz="10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판매변화에</a:t>
            </a:r>
            <a:r>
              <a:rPr lang="ko-KR" alt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 중요한 변수가 된다</a:t>
            </a:r>
          </a:p>
          <a:p>
            <a:r>
              <a:rPr lang="en" altLang="ko-Kore-KR" sz="1000" u="sng" dirty="0">
                <a:solidFill>
                  <a:srgbClr val="296EAA"/>
                </a:solidFill>
                <a:latin typeface="Helvetica Neue" panose="02000503000000020004" pitchFamily="2" charset="0"/>
                <a:hlinkClick r:id="rId5"/>
              </a:rPr>
              <a:t>https://data.kma.go.kr/stcs/grnd/grndTaList.do?pgmNo=70</a:t>
            </a:r>
            <a:endParaRPr lang="en" altLang="ko-Kore-KR" sz="1000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CCAB33-CE83-8647-A269-341BE2418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751" y="1614747"/>
            <a:ext cx="7467881" cy="477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35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4EE2C6-5A06-994A-BBA9-F77D70BAF6AA}"/>
              </a:ext>
            </a:extLst>
          </p:cNvPr>
          <p:cNvSpPr/>
          <p:nvPr/>
        </p:nvSpPr>
        <p:spPr>
          <a:xfrm>
            <a:off x="1034864" y="-23150"/>
            <a:ext cx="11168711" cy="162045"/>
          </a:xfrm>
          <a:prstGeom prst="rect">
            <a:avLst/>
          </a:prstGeom>
          <a:solidFill>
            <a:srgbClr val="32A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7FC32-874F-1840-A3BD-034D56F6B881}"/>
              </a:ext>
            </a:extLst>
          </p:cNvPr>
          <p:cNvSpPr/>
          <p:nvPr/>
        </p:nvSpPr>
        <p:spPr>
          <a:xfrm>
            <a:off x="1043442" y="406152"/>
            <a:ext cx="10979658" cy="617609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87DD39-364C-8541-BCCB-BAB27B597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801" y="2034510"/>
            <a:ext cx="5058246" cy="398894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808100-0ECB-A944-8B7A-6F5991FABE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629"/>
          <a:stretch/>
        </p:blipFill>
        <p:spPr>
          <a:xfrm>
            <a:off x="11758356" y="7128244"/>
            <a:ext cx="1752742" cy="103246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B1C8104-77A8-F74E-A6FE-4D3429919950}"/>
              </a:ext>
            </a:extLst>
          </p:cNvPr>
          <p:cNvSpPr/>
          <p:nvPr/>
        </p:nvSpPr>
        <p:spPr>
          <a:xfrm>
            <a:off x="1794006" y="978171"/>
            <a:ext cx="5900607" cy="523220"/>
          </a:xfrm>
          <a:prstGeom prst="rect">
            <a:avLst/>
          </a:prstGeom>
          <a:solidFill>
            <a:srgbClr val="C9E9EE"/>
          </a:solidFill>
        </p:spPr>
        <p:txBody>
          <a:bodyPr wrap="square">
            <a:spAutoFit/>
          </a:bodyPr>
          <a:lstStyle/>
          <a:p>
            <a:r>
              <a:rPr lang="en-US" altLang="ko-KR" sz="1400" u="sng" dirty="0"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r>
              <a:rPr lang="ko-KR" alt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u="sng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u="sng" dirty="0">
                <a:latin typeface="Arial" panose="020B0604020202020204" pitchFamily="34" charset="0"/>
                <a:cs typeface="Arial" panose="020B0604020202020204" pitchFamily="34" charset="0"/>
              </a:rPr>
              <a:t>Hour </a:t>
            </a:r>
            <a:r>
              <a:rPr lang="ko-KR" alt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기반</a:t>
            </a:r>
            <a:r>
              <a:rPr lang="en-US" altLang="ko-KR" sz="14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강수량 가중치 계산</a:t>
            </a:r>
            <a:r>
              <a:rPr lang="en-US" altLang="ko-KR" sz="1400" u="sng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지역별 인구</a:t>
            </a:r>
            <a:r>
              <a:rPr lang="en-US" altLang="ko-KR" sz="14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비중 </a:t>
            </a:r>
            <a:r>
              <a:rPr lang="en-US" altLang="ko-KR" sz="1400" u="sng" dirty="0"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ko-KR" alt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지역별 강수량</a:t>
            </a:r>
            <a:r>
              <a:rPr lang="en-US" altLang="ko-KR" sz="1400" u="sng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ko-KR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u="sng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ko-KR" alt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이면 비가 오지 않은 날</a:t>
            </a:r>
            <a:r>
              <a:rPr lang="en-US" altLang="ko-KR" sz="1400" u="sng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400" u="sng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400" u="sng" dirty="0">
                <a:latin typeface="Arial" panose="020B0604020202020204" pitchFamily="34" charset="0"/>
                <a:cs typeface="Arial" panose="020B0604020202020204" pitchFamily="34" charset="0"/>
              </a:rPr>
              <a:t>이면 비가 온 날로 표현</a:t>
            </a:r>
            <a:endParaRPr lang="ko-KR" altLang="en-US" sz="1400" u="sng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C6C750E-DF84-F34A-9636-05C6D97E058E}"/>
              </a:ext>
            </a:extLst>
          </p:cNvPr>
          <p:cNvSpPr/>
          <p:nvPr/>
        </p:nvSpPr>
        <p:spPr>
          <a:xfrm>
            <a:off x="1730449" y="6110121"/>
            <a:ext cx="401243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300" dirty="0">
                <a:latin typeface="KoreanTITGD1"/>
              </a:rPr>
              <a:t>예시</a:t>
            </a:r>
            <a:r>
              <a:rPr lang="en-US" altLang="ko-KR" sz="1300" dirty="0">
                <a:latin typeface="KoreanTITGD1"/>
              </a:rPr>
              <a:t>) 6</a:t>
            </a:r>
            <a:r>
              <a:rPr lang="ko-KR" altLang="en-US" sz="1300" dirty="0">
                <a:latin typeface="KoreanTITGD1"/>
              </a:rPr>
              <a:t>월 </a:t>
            </a:r>
            <a:r>
              <a:rPr lang="en-US" altLang="ko-KR" sz="1300" dirty="0">
                <a:latin typeface="KoreanTITGD1"/>
              </a:rPr>
              <a:t>~8</a:t>
            </a:r>
            <a:r>
              <a:rPr lang="ko-KR" altLang="en-US" sz="1300" dirty="0">
                <a:latin typeface="KoreanTITGD1"/>
              </a:rPr>
              <a:t>월 기간 강수량 영향에 따른 </a:t>
            </a:r>
            <a:r>
              <a:rPr lang="ko-KR" altLang="en-US" sz="1300" dirty="0" err="1">
                <a:latin typeface="Arial" panose="020B0604020202020204" pitchFamily="34" charset="0"/>
                <a:cs typeface="Arial" panose="020B0604020202020204" pitchFamily="34" charset="0"/>
              </a:rPr>
              <a:t>취급액</a:t>
            </a:r>
            <a:r>
              <a:rPr lang="ko-KR" altLang="en-US" sz="1300" dirty="0">
                <a:latin typeface="KoreanTITGD1"/>
              </a:rPr>
              <a:t> 변화</a:t>
            </a:r>
            <a:endParaRPr lang="ko-KR" altLang="en-US" sz="1300" dirty="0">
              <a:effectLst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8A70EC-E746-0D4D-848A-BE4F00B47D64}"/>
              </a:ext>
            </a:extLst>
          </p:cNvPr>
          <p:cNvSpPr/>
          <p:nvPr/>
        </p:nvSpPr>
        <p:spPr>
          <a:xfrm>
            <a:off x="6465898" y="3059485"/>
            <a:ext cx="54812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353A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ko-KR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  <a:r>
              <a:rPr lang="ko-KR" altLang="en-US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년 지역별 인구 데이터 확보 </a:t>
            </a:r>
            <a:endParaRPr lang="en-US" altLang="ko-KR" sz="12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▶ 월별 인구수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개월 평균 적용 및 비율 산정 </a:t>
            </a:r>
            <a:endParaRPr lang="en-US" altLang="ko-KR" sz="1200" b="1" dirty="0">
              <a:solidFill>
                <a:srgbClr val="353A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200" dirty="0">
              <a:solidFill>
                <a:srgbClr val="353A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b="1" dirty="0">
                <a:solidFill>
                  <a:srgbClr val="353A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1200" dirty="0">
                <a:solidFill>
                  <a:srgbClr val="353A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강수량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(mm) 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계산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Based on </a:t>
            </a:r>
            <a:r>
              <a:rPr lang="ko-KR" altLang="en-US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방영시간</a:t>
            </a:r>
            <a:r>
              <a:rPr lang="en-US" altLang="ko-KR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날짜</a:t>
            </a:r>
            <a:r>
              <a:rPr lang="en-US" altLang="ko-KR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▶ 일별 적용 시 시간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별 매출액 파악 불가능 </a:t>
            </a:r>
            <a:endParaRPr lang="en-US" altLang="ko-KR" sz="1200" b="1" dirty="0">
              <a:solidFill>
                <a:srgbClr val="353A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200" b="1" dirty="0">
              <a:solidFill>
                <a:srgbClr val="353A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b="1" dirty="0">
                <a:solidFill>
                  <a:srgbClr val="353A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1200" dirty="0">
                <a:solidFill>
                  <a:srgbClr val="353A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취급액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groupby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  Based on </a:t>
            </a:r>
            <a:r>
              <a:rPr lang="ko-KR" altLang="en-US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방영시간</a:t>
            </a:r>
            <a:r>
              <a:rPr lang="en-US" altLang="ko-KR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날짜</a:t>
            </a:r>
            <a:r>
              <a:rPr lang="en-US" altLang="ko-KR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강수량</a:t>
            </a:r>
            <a:r>
              <a:rPr lang="en-US" altLang="ko-KR" sz="1200" b="1" dirty="0">
                <a:latin typeface="Arial" panose="020B0604020202020204" pitchFamily="34" charset="0"/>
                <a:cs typeface="Arial" panose="020B0604020202020204" pitchFamily="34" charset="0"/>
              </a:rPr>
              <a:t>(mm)</a:t>
            </a:r>
          </a:p>
          <a:p>
            <a:endParaRPr lang="en-US" altLang="ko-KR" sz="1200" b="1" dirty="0">
              <a:solidFill>
                <a:srgbClr val="353A6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b="1" dirty="0">
                <a:solidFill>
                  <a:srgbClr val="353A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altLang="ko-KR" sz="1200" dirty="0">
                <a:solidFill>
                  <a:srgbClr val="353A6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시간당 강수량에 따른 </a:t>
            </a:r>
            <a:r>
              <a:rPr lang="ko-KR" altLang="en-US" sz="12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평균매출</a:t>
            </a:r>
            <a:r>
              <a:rPr lang="en-US" altLang="ko-KR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b="1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총매출</a:t>
            </a:r>
            <a:r>
              <a:rPr lang="ko-KR" altLang="en-US" sz="12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변화 파악</a:t>
            </a:r>
            <a:endParaRPr lang="en-US" altLang="ko-KR" sz="12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b="1" dirty="0">
                <a:solidFill>
                  <a:srgbClr val="353A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▶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예측데이터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월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기간 내 강수량 변동에 따른 </a:t>
            </a:r>
            <a:r>
              <a:rPr lang="ko-KR" alt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매출변화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Google Shape;119;p1">
            <a:extLst>
              <a:ext uri="{FF2B5EF4-FFF2-40B4-BE49-F238E27FC236}">
                <a16:creationId xmlns:a16="http://schemas.microsoft.com/office/drawing/2014/main" id="{5BB3EB0F-11E3-B345-80E0-286D7F4DE466}"/>
              </a:ext>
            </a:extLst>
          </p:cNvPr>
          <p:cNvCxnSpPr/>
          <p:nvPr/>
        </p:nvCxnSpPr>
        <p:spPr>
          <a:xfrm>
            <a:off x="1036168" y="201352"/>
            <a:ext cx="11155832" cy="0"/>
          </a:xfrm>
          <a:prstGeom prst="straightConnector1">
            <a:avLst/>
          </a:prstGeom>
          <a:noFill/>
          <a:ln w="9525" cap="flat" cmpd="sng">
            <a:solidFill>
              <a:srgbClr val="349F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92;p1">
            <a:extLst>
              <a:ext uri="{FF2B5EF4-FFF2-40B4-BE49-F238E27FC236}">
                <a16:creationId xmlns:a16="http://schemas.microsoft.com/office/drawing/2014/main" id="{ED73F47C-0C9B-0040-94F6-F59544CA8E9F}"/>
              </a:ext>
            </a:extLst>
          </p:cNvPr>
          <p:cNvSpPr/>
          <p:nvPr/>
        </p:nvSpPr>
        <p:spPr>
          <a:xfrm>
            <a:off x="1043442" y="457686"/>
            <a:ext cx="562351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 1.</a:t>
            </a:r>
            <a:r>
              <a:rPr lang="ko-KR" altLang="en-US" sz="1600" dirty="0">
                <a:solidFill>
                  <a:schemeClr val="dk1"/>
                </a:solidFill>
                <a:latin typeface="Malgun Gothic"/>
                <a:ea typeface="Malgun Gothic"/>
                <a:cs typeface="Arial"/>
                <a:sym typeface="Malgun Gothic"/>
              </a:rPr>
              <a:t>강수량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99;p1">
            <a:extLst>
              <a:ext uri="{FF2B5EF4-FFF2-40B4-BE49-F238E27FC236}">
                <a16:creationId xmlns:a16="http://schemas.microsoft.com/office/drawing/2014/main" id="{36E07A56-370F-8848-ABAA-0C3A61A6B233}"/>
              </a:ext>
            </a:extLst>
          </p:cNvPr>
          <p:cNvSpPr txBox="1"/>
          <p:nvPr/>
        </p:nvSpPr>
        <p:spPr>
          <a:xfrm>
            <a:off x="1137882" y="1655278"/>
            <a:ext cx="10885218" cy="338514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EDA </a:t>
            </a:r>
            <a:r>
              <a:rPr lang="en-US" sz="16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결과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ko-KR" altLang="en-US" sz="1600" i="0" u="none" strike="noStrike" cap="none" dirty="0">
                <a:latin typeface="Arial"/>
                <a:ea typeface="Arial"/>
                <a:cs typeface="Arial"/>
                <a:sym typeface="Arial"/>
              </a:rPr>
              <a:t>강수</a:t>
            </a:r>
            <a:r>
              <a:rPr lang="ko-KR" altLang="en-US" sz="1600" dirty="0">
                <a:latin typeface="KoreanTITGD5"/>
              </a:rPr>
              <a:t>량에 따른 </a:t>
            </a:r>
            <a:r>
              <a:rPr lang="en-US" altLang="ko-KR" sz="1600" dirty="0">
                <a:latin typeface="KoreanTITGD5"/>
              </a:rPr>
              <a:t>T-Commerce</a:t>
            </a:r>
            <a:r>
              <a:rPr lang="ko-KR" altLang="en-US" sz="1600" dirty="0">
                <a:latin typeface="KoreanTITGD5"/>
              </a:rPr>
              <a:t> 소비 증가</a:t>
            </a:r>
            <a:r>
              <a:rPr lang="en-US" altLang="ko-KR" sz="1600" dirty="0">
                <a:latin typeface="KoreanTITGD5"/>
              </a:rPr>
              <a:t>/</a:t>
            </a:r>
            <a:r>
              <a:rPr lang="ko-KR" altLang="en-US" sz="1600" dirty="0">
                <a:latin typeface="KoreanTITGD5"/>
              </a:rPr>
              <a:t>감소 발생 및 </a:t>
            </a:r>
            <a:r>
              <a:rPr lang="ko-KR" altLang="en-US" sz="1600" dirty="0" err="1">
                <a:latin typeface="KoreanTITGD5"/>
              </a:rPr>
              <a:t>취급액</a:t>
            </a:r>
            <a:r>
              <a:rPr lang="ko-KR" altLang="en-US" sz="1600" dirty="0">
                <a:latin typeface="KoreanTITGD5"/>
              </a:rPr>
              <a:t> 변화 감지 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3;p1">
            <a:extLst>
              <a:ext uri="{FF2B5EF4-FFF2-40B4-BE49-F238E27FC236}">
                <a16:creationId xmlns:a16="http://schemas.microsoft.com/office/drawing/2014/main" id="{4D5C7298-8529-694C-B7C8-14CA8802658C}"/>
              </a:ext>
            </a:extLst>
          </p:cNvPr>
          <p:cNvSpPr/>
          <p:nvPr/>
        </p:nvSpPr>
        <p:spPr>
          <a:xfrm>
            <a:off x="3236815" y="2188397"/>
            <a:ext cx="1215112" cy="3835056"/>
          </a:xfrm>
          <a:prstGeom prst="rect">
            <a:avLst/>
          </a:prstGeom>
          <a:noFill/>
          <a:ln w="28575" cap="flat" cmpd="sng">
            <a:solidFill>
              <a:srgbClr val="30A6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Google Shape;256;p5">
            <a:extLst>
              <a:ext uri="{FF2B5EF4-FFF2-40B4-BE49-F238E27FC236}">
                <a16:creationId xmlns:a16="http://schemas.microsoft.com/office/drawing/2014/main" id="{50348462-3C10-BB48-B0AD-42D90CFCED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5183" y="907217"/>
            <a:ext cx="543568" cy="6777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6497DC8-BE25-CE4F-B0B9-A1D641E224C4}"/>
              </a:ext>
            </a:extLst>
          </p:cNvPr>
          <p:cNvSpPr/>
          <p:nvPr/>
        </p:nvSpPr>
        <p:spPr>
          <a:xfrm>
            <a:off x="2557348" y="455491"/>
            <a:ext cx="82192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source : </a:t>
            </a:r>
            <a:r>
              <a:rPr lang="ko-KR" alt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기상청 기상자료개방포털 </a:t>
            </a:r>
            <a:r>
              <a:rPr lang="en-US" altLang="ko-KR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-&gt; </a:t>
            </a:r>
            <a:r>
              <a:rPr lang="ko-KR" alt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기상데이터를 가지고 온다</a:t>
            </a:r>
            <a:r>
              <a:rPr lang="en-US" altLang="ko-KR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. </a:t>
            </a:r>
            <a:r>
              <a:rPr lang="ko-KR" alt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온도</a:t>
            </a:r>
            <a:r>
              <a:rPr lang="en-US" altLang="ko-KR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날씨 등의 </a:t>
            </a:r>
            <a:r>
              <a:rPr lang="ko-KR" altLang="en-US" sz="10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외생변수는</a:t>
            </a:r>
            <a:r>
              <a:rPr lang="ko-KR" alt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 홈쇼핑 및 </a:t>
            </a:r>
            <a:r>
              <a:rPr lang="ko-KR" altLang="en-US" sz="10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판매변화에</a:t>
            </a:r>
            <a:r>
              <a:rPr lang="ko-KR" altLang="en-US" sz="1000" dirty="0">
                <a:solidFill>
                  <a:srgbClr val="000000"/>
                </a:solidFill>
                <a:latin typeface="Helvetica Neue" panose="02000503000000020004" pitchFamily="2" charset="0"/>
              </a:rPr>
              <a:t> 중요한 변수가 된다</a:t>
            </a:r>
          </a:p>
          <a:p>
            <a:r>
              <a:rPr lang="en" altLang="ko-Kore-KR" sz="1000" u="sng" dirty="0">
                <a:solidFill>
                  <a:srgbClr val="296EAA"/>
                </a:solidFill>
                <a:latin typeface="Helvetica Neue" panose="02000503000000020004" pitchFamily="2" charset="0"/>
                <a:hlinkClick r:id="rId6"/>
              </a:rPr>
              <a:t>https://data.kma.go.kr/stcs/grnd/grndTaList.do?pgmNo=70</a:t>
            </a:r>
            <a:endParaRPr lang="en" altLang="ko-Kore-KR" sz="1000" b="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05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4EE2C6-5A06-994A-BBA9-F77D70BAF6AA}"/>
              </a:ext>
            </a:extLst>
          </p:cNvPr>
          <p:cNvSpPr/>
          <p:nvPr/>
        </p:nvSpPr>
        <p:spPr>
          <a:xfrm>
            <a:off x="244194" y="-23150"/>
            <a:ext cx="11959382" cy="224502"/>
          </a:xfrm>
          <a:prstGeom prst="rect">
            <a:avLst/>
          </a:prstGeom>
          <a:solidFill>
            <a:srgbClr val="32A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7FC32-874F-1840-A3BD-034D56F6B881}"/>
              </a:ext>
            </a:extLst>
          </p:cNvPr>
          <p:cNvSpPr/>
          <p:nvPr/>
        </p:nvSpPr>
        <p:spPr>
          <a:xfrm>
            <a:off x="244193" y="406152"/>
            <a:ext cx="11778907" cy="617609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" name="Google Shape;119;p1">
            <a:extLst>
              <a:ext uri="{FF2B5EF4-FFF2-40B4-BE49-F238E27FC236}">
                <a16:creationId xmlns:a16="http://schemas.microsoft.com/office/drawing/2014/main" id="{5BB3EB0F-11E3-B345-80E0-286D7F4DE466}"/>
              </a:ext>
            </a:extLst>
          </p:cNvPr>
          <p:cNvCxnSpPr>
            <a:cxnSpLocks/>
          </p:cNvCxnSpPr>
          <p:nvPr/>
        </p:nvCxnSpPr>
        <p:spPr>
          <a:xfrm>
            <a:off x="246409" y="201352"/>
            <a:ext cx="11945591" cy="0"/>
          </a:xfrm>
          <a:prstGeom prst="straightConnector1">
            <a:avLst/>
          </a:prstGeom>
          <a:noFill/>
          <a:ln w="9525" cap="flat" cmpd="sng">
            <a:solidFill>
              <a:srgbClr val="349F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92;p1">
            <a:extLst>
              <a:ext uri="{FF2B5EF4-FFF2-40B4-BE49-F238E27FC236}">
                <a16:creationId xmlns:a16="http://schemas.microsoft.com/office/drawing/2014/main" id="{ED73F47C-0C9B-0040-94F6-F59544CA8E9F}"/>
              </a:ext>
            </a:extLst>
          </p:cNvPr>
          <p:cNvSpPr/>
          <p:nvPr/>
        </p:nvSpPr>
        <p:spPr>
          <a:xfrm>
            <a:off x="303584" y="425854"/>
            <a:ext cx="562351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SPSS 1. </a:t>
            </a:r>
            <a:r>
              <a:rPr lang="ko-KR" altLang="en-US" sz="2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독립표본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검정 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강수량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BC1A0A-70F9-7D4B-A581-0212AB40F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39" y="1164197"/>
            <a:ext cx="5714861" cy="41886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DA5A198-C358-DC4D-9E9F-229A9A9750E8}"/>
              </a:ext>
            </a:extLst>
          </p:cNvPr>
          <p:cNvSpPr/>
          <p:nvPr/>
        </p:nvSpPr>
        <p:spPr>
          <a:xfrm>
            <a:off x="6296008" y="1092277"/>
            <a:ext cx="5666715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00" b="1" dirty="0"/>
              <a:t>[</a:t>
            </a:r>
            <a:r>
              <a:rPr lang="ko-Kore-KR" altLang="en-US" sz="1000" b="1" dirty="0"/>
              <a:t>집단통계량 분석</a:t>
            </a:r>
            <a:r>
              <a:rPr lang="en-US" altLang="ko-Kore-KR" sz="1000" b="1" dirty="0"/>
              <a:t>]</a:t>
            </a:r>
            <a:endParaRPr lang="ko-Kore-KR" altLang="en-US" sz="1000" b="1" dirty="0"/>
          </a:p>
          <a:p>
            <a:endParaRPr lang="ko-Kore-KR" altLang="en-US" sz="1000" dirty="0"/>
          </a:p>
          <a:p>
            <a:r>
              <a:rPr lang="ko-Kore-KR" altLang="en-US" sz="1000" dirty="0"/>
              <a:t>비가</a:t>
            </a:r>
            <a:r>
              <a:rPr lang="ko-KR" altLang="en-US" sz="1000" dirty="0"/>
              <a:t> 안온 경우 </a:t>
            </a:r>
            <a:r>
              <a:rPr lang="ko-KR" altLang="en-US" sz="1000" dirty="0" err="1"/>
              <a:t>취급액</a:t>
            </a:r>
            <a:r>
              <a:rPr lang="ko-KR" altLang="en-US" sz="1000" dirty="0"/>
              <a:t> 평균 </a:t>
            </a:r>
            <a:r>
              <a:rPr lang="en-US" altLang="ko-KR" sz="1000" dirty="0"/>
              <a:t>22,968,000</a:t>
            </a:r>
            <a:r>
              <a:rPr lang="ko-KR" altLang="en-US" sz="1000" dirty="0"/>
              <a:t>원 </a:t>
            </a:r>
            <a:r>
              <a:rPr lang="en-US" altLang="ko-KR" sz="1000" dirty="0"/>
              <a:t>/</a:t>
            </a:r>
            <a:r>
              <a:rPr lang="ko-KR" altLang="en-US" sz="1000" dirty="0"/>
              <a:t> </a:t>
            </a:r>
            <a:r>
              <a:rPr lang="ko-Kore-KR" altLang="en-US" sz="1000" dirty="0"/>
              <a:t>표준편차 </a:t>
            </a:r>
            <a:r>
              <a:rPr lang="en-US" altLang="ko-Kore-KR" sz="1000" dirty="0"/>
              <a:t>1</a:t>
            </a:r>
            <a:r>
              <a:rPr lang="en-US" altLang="ko-KR" sz="1000" dirty="0"/>
              <a:t>9,980,806</a:t>
            </a:r>
            <a:endParaRPr lang="ko-Kore-KR" altLang="en-US" sz="1000" dirty="0"/>
          </a:p>
          <a:p>
            <a:r>
              <a:rPr lang="ko-Kore-KR" altLang="en-US" sz="1000" dirty="0"/>
              <a:t>비가</a:t>
            </a:r>
            <a:r>
              <a:rPr lang="ko-KR" altLang="en-US" sz="1000" dirty="0"/>
              <a:t> 내린 경우 </a:t>
            </a:r>
            <a:r>
              <a:rPr lang="ko-KR" altLang="en-US" sz="1000" dirty="0" err="1"/>
              <a:t>취급액</a:t>
            </a:r>
            <a:r>
              <a:rPr lang="ko-KR" altLang="en-US" sz="1000" dirty="0"/>
              <a:t> 평균 </a:t>
            </a:r>
            <a:r>
              <a:rPr lang="en-US" altLang="ko-KR" sz="1000" dirty="0"/>
              <a:t>23,357,200</a:t>
            </a:r>
            <a:r>
              <a:rPr lang="ko-KR" altLang="en-US" sz="1000" dirty="0"/>
              <a:t>원 </a:t>
            </a:r>
            <a:r>
              <a:rPr lang="en-US" altLang="ko-KR" sz="1000" dirty="0"/>
              <a:t>/</a:t>
            </a:r>
            <a:r>
              <a:rPr lang="ko-KR" altLang="en-US" sz="1000" dirty="0"/>
              <a:t> </a:t>
            </a:r>
            <a:r>
              <a:rPr lang="ko-Kore-KR" altLang="en-US" sz="1000" dirty="0"/>
              <a:t>표준편차 </a:t>
            </a:r>
            <a:r>
              <a:rPr lang="en-US" altLang="ko-KR" sz="1000" dirty="0"/>
              <a:t>20,201,633</a:t>
            </a:r>
            <a:endParaRPr lang="ko-Kore-KR" altLang="en-US" sz="1000" dirty="0"/>
          </a:p>
          <a:p>
            <a:endParaRPr lang="ko-Kore-KR" altLang="en-US" sz="1000" dirty="0"/>
          </a:p>
          <a:p>
            <a:r>
              <a:rPr lang="ko-Kore-KR" altLang="en-US" sz="1000" dirty="0"/>
              <a:t>강수량을</a:t>
            </a:r>
            <a:r>
              <a:rPr lang="ko-KR" altLang="en-US" sz="1000" dirty="0"/>
              <a:t> 비가 내렸다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안내렸다</a:t>
            </a:r>
            <a:r>
              <a:rPr lang="ko-KR" altLang="en-US" sz="1000" dirty="0"/>
              <a:t> </a:t>
            </a:r>
            <a:r>
              <a:rPr lang="en-US" altLang="ko-KR" sz="1000" dirty="0"/>
              <a:t>2</a:t>
            </a:r>
            <a:r>
              <a:rPr lang="ko-KR" altLang="en-US" sz="1000" dirty="0"/>
              <a:t>개로 나누어서 평균을 비교한 결과 비가 온 경우 </a:t>
            </a:r>
            <a:endParaRPr lang="en-US" altLang="ko-KR" sz="1000" dirty="0"/>
          </a:p>
          <a:p>
            <a:r>
              <a:rPr lang="ko-KR" altLang="en-US" sz="1000" dirty="0" err="1"/>
              <a:t>취급액이</a:t>
            </a:r>
            <a:r>
              <a:rPr lang="ko-KR" altLang="en-US" sz="1000" dirty="0"/>
              <a:t> </a:t>
            </a:r>
            <a:r>
              <a:rPr lang="en-US" altLang="ko-KR" sz="1000" dirty="0"/>
              <a:t>100</a:t>
            </a:r>
            <a:r>
              <a:rPr lang="ko-KR" altLang="en-US" sz="1000" dirty="0"/>
              <a:t>만원 이상 더 많이 나옴</a:t>
            </a:r>
            <a:endParaRPr lang="ko-Kore-KR" altLang="en-US" sz="1000" dirty="0"/>
          </a:p>
          <a:p>
            <a:endParaRPr lang="ko-Kore-KR" altLang="en-US" sz="1000" dirty="0"/>
          </a:p>
          <a:p>
            <a:r>
              <a:rPr lang="en-US" altLang="ko-Kore-KR" sz="1000" b="1" dirty="0"/>
              <a:t>[</a:t>
            </a:r>
            <a:r>
              <a:rPr lang="ko-Kore-KR" altLang="en-US" sz="1000" b="1" dirty="0"/>
              <a:t>독립표본 검정 분석</a:t>
            </a:r>
            <a:r>
              <a:rPr lang="en-US" altLang="ko-Kore-KR" sz="1000" b="1" dirty="0"/>
              <a:t>]</a:t>
            </a:r>
            <a:endParaRPr lang="ko-Kore-KR" altLang="en-US" sz="1000" b="1" dirty="0"/>
          </a:p>
          <a:p>
            <a:endParaRPr lang="ko-Kore-KR" altLang="en-US" sz="1000" dirty="0"/>
          </a:p>
          <a:p>
            <a:pPr marL="228600" indent="-228600">
              <a:buAutoNum type="arabicParenR"/>
            </a:pPr>
            <a:r>
              <a:rPr lang="ko-Kore-KR" altLang="en-US" sz="1000" dirty="0"/>
              <a:t>먼저 등분산을 가정했을 때 유의확률은 0.</a:t>
            </a:r>
            <a:r>
              <a:rPr lang="en-US" altLang="ko-Kore-KR" sz="1000" dirty="0"/>
              <a:t>0</a:t>
            </a:r>
            <a:r>
              <a:rPr lang="en-US" altLang="ko-KR" sz="1000" dirty="0"/>
              <a:t>06</a:t>
            </a:r>
            <a:r>
              <a:rPr lang="ko-Kore-KR" altLang="en-US" sz="1000" dirty="0"/>
              <a:t>. 이는 유의수준 95%(0.05)와 비교했을 때 </a:t>
            </a:r>
            <a:endParaRPr lang="en-US" altLang="ko-Kore-KR" sz="1000" dirty="0"/>
          </a:p>
          <a:p>
            <a:r>
              <a:rPr lang="ko-KR" altLang="en-US" sz="1000" dirty="0"/>
              <a:t>     </a:t>
            </a:r>
            <a:r>
              <a:rPr lang="ko-Kore-KR" altLang="en-US" sz="1000" dirty="0"/>
              <a:t>유의확률 </a:t>
            </a:r>
            <a:r>
              <a:rPr lang="en-US" altLang="ko-Kore-KR" sz="1000" dirty="0"/>
              <a:t>&lt;</a:t>
            </a:r>
            <a:r>
              <a:rPr lang="ko-Kore-KR" altLang="en-US" sz="1000" dirty="0"/>
              <a:t> 유의수준임으로 귀무가설을 기각한다</a:t>
            </a:r>
          </a:p>
          <a:p>
            <a:r>
              <a:rPr lang="ko-KR" altLang="en-US" sz="1000" dirty="0"/>
              <a:t>     </a:t>
            </a:r>
            <a:r>
              <a:rPr lang="ko-Kore-KR" altLang="en-US" sz="1000" dirty="0"/>
              <a:t>띠라서 이 둘 사이는 등분산을 가정하지</a:t>
            </a:r>
            <a:r>
              <a:rPr lang="ko-KR" altLang="en-US" sz="1000" dirty="0"/>
              <a:t> 않는다</a:t>
            </a:r>
            <a:endParaRPr lang="ko-Kore-KR" altLang="en-US" sz="1000" dirty="0"/>
          </a:p>
          <a:p>
            <a:endParaRPr lang="ko-Kore-KR" altLang="en-US" sz="1000" dirty="0"/>
          </a:p>
          <a:p>
            <a:r>
              <a:rPr lang="ko-Kore-KR" altLang="en-US" sz="1000" dirty="0"/>
              <a:t>[정리]</a:t>
            </a:r>
          </a:p>
          <a:p>
            <a:r>
              <a:rPr lang="ko-Kore-KR" altLang="en-US" sz="1000" dirty="0"/>
              <a:t>귀무가설 (H0) : 두 집단의 분산은 동일하다 </a:t>
            </a:r>
          </a:p>
          <a:p>
            <a:r>
              <a:rPr lang="ko-Kore-KR" altLang="en-US" sz="1000" dirty="0"/>
              <a:t>대립가설 (H1) : 두 집단의 분산을 동일하지 않다</a:t>
            </a:r>
          </a:p>
          <a:p>
            <a:endParaRPr lang="ko-Kore-KR" altLang="en-US" sz="1000" dirty="0"/>
          </a:p>
          <a:p>
            <a:r>
              <a:rPr lang="ko-Kore-KR" altLang="en-US" sz="1000" dirty="0"/>
              <a:t>검정결과 : 두 집단 분산 동질성 검정결과 검정통계랑 </a:t>
            </a:r>
            <a:r>
              <a:rPr lang="en-US" altLang="ko-Kore-KR" sz="1000" dirty="0"/>
              <a:t>7</a:t>
            </a:r>
            <a:r>
              <a:rPr lang="ko-Kore-KR" altLang="en-US" sz="1000" dirty="0"/>
              <a:t>.</a:t>
            </a:r>
            <a:r>
              <a:rPr lang="en-US" altLang="ko-Kore-KR" sz="1000" dirty="0"/>
              <a:t>4</a:t>
            </a:r>
            <a:r>
              <a:rPr lang="en-US" altLang="ko-KR" sz="1000" dirty="0"/>
              <a:t>3</a:t>
            </a:r>
            <a:r>
              <a:rPr lang="ko-Kore-KR" altLang="en-US" sz="1000" dirty="0"/>
              <a:t>을 기준으로 </a:t>
            </a:r>
            <a:endParaRPr lang="en-US" altLang="ko-Kore-KR" sz="1000" dirty="0"/>
          </a:p>
          <a:p>
            <a:r>
              <a:rPr lang="ko-Kore-KR" altLang="en-US" sz="1000" dirty="0"/>
              <a:t>              유의확률 0</a:t>
            </a:r>
            <a:r>
              <a:rPr lang="en-US" altLang="ko-Kore-KR" sz="1000" dirty="0"/>
              <a:t>.</a:t>
            </a:r>
            <a:r>
              <a:rPr lang="en-US" altLang="ko-KR" sz="1000" dirty="0"/>
              <a:t>006</a:t>
            </a:r>
            <a:r>
              <a:rPr lang="ko-Kore-KR" altLang="en-US" sz="1000" dirty="0"/>
              <a:t>로 유의수준 0.05보다 작기 때문에, 귀무가설을 기각한다. </a:t>
            </a:r>
            <a:endParaRPr lang="en-US" altLang="ko-Kore-KR" sz="1000" dirty="0"/>
          </a:p>
          <a:p>
            <a:r>
              <a:rPr lang="ko-Kore-KR" altLang="en-US" sz="1000" dirty="0"/>
              <a:t>              따라서 두 집단 분산은 동일하지</a:t>
            </a:r>
            <a:r>
              <a:rPr lang="ko-KR" altLang="en-US" sz="1000" dirty="0"/>
              <a:t> 않</a:t>
            </a:r>
            <a:r>
              <a:rPr lang="ko-Kore-KR" altLang="en-US" sz="1000" dirty="0"/>
              <a:t>다</a:t>
            </a:r>
          </a:p>
          <a:p>
            <a:endParaRPr lang="ko-Kore-KR" altLang="en-US" sz="1000" dirty="0"/>
          </a:p>
          <a:p>
            <a:endParaRPr lang="ko-Kore-KR" altLang="en-US" sz="1000" dirty="0"/>
          </a:p>
          <a:p>
            <a:r>
              <a:rPr lang="ko-Kore-KR" altLang="en-US" sz="1000" dirty="0"/>
              <a:t>2) 등분산 가정하지</a:t>
            </a:r>
            <a:r>
              <a:rPr lang="ko-KR" altLang="en-US" sz="1000" dirty="0"/>
              <a:t> 않을</a:t>
            </a:r>
            <a:r>
              <a:rPr lang="ko-Kore-KR" altLang="en-US" sz="1000" dirty="0"/>
              <a:t> 시 유의확률 0.</a:t>
            </a:r>
            <a:r>
              <a:rPr lang="en-US" altLang="ko-Kore-KR" sz="1000" dirty="0"/>
              <a:t>0</a:t>
            </a:r>
            <a:r>
              <a:rPr lang="en-US" altLang="ko-KR" sz="1000" dirty="0"/>
              <a:t>84</a:t>
            </a:r>
            <a:r>
              <a:rPr lang="ko-Kore-KR" altLang="en-US" sz="1000" dirty="0"/>
              <a:t>임으로 [유의확률 &gt; 유의수준]을 보여준다</a:t>
            </a:r>
          </a:p>
          <a:p>
            <a:r>
              <a:rPr lang="ko-KR" altLang="en-US" sz="1000" dirty="0"/>
              <a:t>    </a:t>
            </a:r>
            <a:r>
              <a:rPr lang="ko-Kore-KR" altLang="en-US" sz="1000" dirty="0"/>
              <a:t>귀무가설이 채택되는데 귀무가설은 A = B는 같다. 즉 두 집단의 평균은 같다</a:t>
            </a:r>
            <a:endParaRPr lang="en-US" altLang="ko-Kore-KR" sz="1000" dirty="0"/>
          </a:p>
          <a:p>
            <a:endParaRPr lang="ko-Kore-KR" altLang="en-US" sz="1000" dirty="0"/>
          </a:p>
          <a:p>
            <a:r>
              <a:rPr lang="ko-Kore-KR" altLang="en-US" sz="1000" dirty="0"/>
              <a:t>[정리]</a:t>
            </a:r>
          </a:p>
          <a:p>
            <a:r>
              <a:rPr lang="ko-Kore-KR" altLang="en-US" sz="1000" dirty="0"/>
              <a:t>각 평균 차이 검정 결과 유의확률 0.</a:t>
            </a:r>
            <a:r>
              <a:rPr lang="en-US" altLang="ko-Kore-KR" sz="1000" dirty="0"/>
              <a:t>0</a:t>
            </a:r>
            <a:r>
              <a:rPr lang="en-US" altLang="ko-KR" sz="1000" dirty="0"/>
              <a:t>84</a:t>
            </a:r>
            <a:r>
              <a:rPr lang="ko-Kore-KR" altLang="en-US" sz="1000" dirty="0"/>
              <a:t>으로 유의수준 0.05보다 큼으로, </a:t>
            </a:r>
            <a:endParaRPr lang="en-US" altLang="ko-Kore-KR" sz="1000" dirty="0"/>
          </a:p>
          <a:p>
            <a:r>
              <a:rPr lang="ko-Kore-KR" altLang="en-US" sz="1000" dirty="0"/>
              <a:t>귀무가설을 채택한다. </a:t>
            </a:r>
            <a:r>
              <a:rPr lang="ko-KR" altLang="en-US" sz="1000" dirty="0"/>
              <a:t> </a:t>
            </a:r>
            <a:r>
              <a:rPr lang="ko-Kore-KR" altLang="en-US" sz="1000" dirty="0"/>
              <a:t>따라서 비</a:t>
            </a:r>
            <a:r>
              <a:rPr lang="ko-KR" altLang="en-US" sz="1000" dirty="0"/>
              <a:t> 여부에 따른 종합 </a:t>
            </a:r>
            <a:r>
              <a:rPr lang="ko-KR" altLang="en-US" sz="1000" dirty="0" err="1"/>
              <a:t>취급액</a:t>
            </a:r>
            <a:r>
              <a:rPr lang="ko-KR" altLang="en-US" sz="1000" dirty="0"/>
              <a:t> </a:t>
            </a:r>
            <a:r>
              <a:rPr lang="ko-Kore-KR" altLang="en-US" sz="1000" dirty="0"/>
              <a:t>평균은 차이가 없다(같다)</a:t>
            </a:r>
          </a:p>
        </p:txBody>
      </p:sp>
      <p:sp>
        <p:nvSpPr>
          <p:cNvPr id="23" name="Google Shape;103;p1">
            <a:extLst>
              <a:ext uri="{FF2B5EF4-FFF2-40B4-BE49-F238E27FC236}">
                <a16:creationId xmlns:a16="http://schemas.microsoft.com/office/drawing/2014/main" id="{4D5C7298-8529-694C-B7C8-14CA8802658C}"/>
              </a:ext>
            </a:extLst>
          </p:cNvPr>
          <p:cNvSpPr/>
          <p:nvPr/>
        </p:nvSpPr>
        <p:spPr>
          <a:xfrm>
            <a:off x="514162" y="2239766"/>
            <a:ext cx="5412937" cy="2722652"/>
          </a:xfrm>
          <a:prstGeom prst="rect">
            <a:avLst/>
          </a:prstGeom>
          <a:noFill/>
          <a:ln w="28575" cap="flat" cmpd="sng">
            <a:solidFill>
              <a:srgbClr val="30A6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2032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44EE2C6-5A06-994A-BBA9-F77D70BAF6AA}"/>
              </a:ext>
            </a:extLst>
          </p:cNvPr>
          <p:cNvSpPr/>
          <p:nvPr/>
        </p:nvSpPr>
        <p:spPr>
          <a:xfrm>
            <a:off x="244194" y="-23150"/>
            <a:ext cx="11959382" cy="224502"/>
          </a:xfrm>
          <a:prstGeom prst="rect">
            <a:avLst/>
          </a:prstGeom>
          <a:solidFill>
            <a:srgbClr val="32A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97FC32-874F-1840-A3BD-034D56F6B881}"/>
              </a:ext>
            </a:extLst>
          </p:cNvPr>
          <p:cNvSpPr/>
          <p:nvPr/>
        </p:nvSpPr>
        <p:spPr>
          <a:xfrm>
            <a:off x="244193" y="406152"/>
            <a:ext cx="11778907" cy="6176097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16" name="Google Shape;119;p1">
            <a:extLst>
              <a:ext uri="{FF2B5EF4-FFF2-40B4-BE49-F238E27FC236}">
                <a16:creationId xmlns:a16="http://schemas.microsoft.com/office/drawing/2014/main" id="{5BB3EB0F-11E3-B345-80E0-286D7F4DE466}"/>
              </a:ext>
            </a:extLst>
          </p:cNvPr>
          <p:cNvCxnSpPr>
            <a:cxnSpLocks/>
          </p:cNvCxnSpPr>
          <p:nvPr/>
        </p:nvCxnSpPr>
        <p:spPr>
          <a:xfrm>
            <a:off x="246409" y="201352"/>
            <a:ext cx="11945591" cy="0"/>
          </a:xfrm>
          <a:prstGeom prst="straightConnector1">
            <a:avLst/>
          </a:prstGeom>
          <a:noFill/>
          <a:ln w="9525" cap="flat" cmpd="sng">
            <a:solidFill>
              <a:srgbClr val="349FA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" name="Google Shape;92;p1">
            <a:extLst>
              <a:ext uri="{FF2B5EF4-FFF2-40B4-BE49-F238E27FC236}">
                <a16:creationId xmlns:a16="http://schemas.microsoft.com/office/drawing/2014/main" id="{ED73F47C-0C9B-0040-94F6-F59544CA8E9F}"/>
              </a:ext>
            </a:extLst>
          </p:cNvPr>
          <p:cNvSpPr/>
          <p:nvPr/>
        </p:nvSpPr>
        <p:spPr>
          <a:xfrm>
            <a:off x="303584" y="425854"/>
            <a:ext cx="562351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SPSS 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2000" b="1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독립표본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검정 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-&gt;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공휴일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주말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A5A198-C358-DC4D-9E9F-229A9A9750E8}"/>
              </a:ext>
            </a:extLst>
          </p:cNvPr>
          <p:cNvSpPr/>
          <p:nvPr/>
        </p:nvSpPr>
        <p:spPr>
          <a:xfrm>
            <a:off x="6296008" y="1092277"/>
            <a:ext cx="5666715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sz="1000" b="1" dirty="0"/>
              <a:t>[</a:t>
            </a:r>
            <a:r>
              <a:rPr lang="ko-Kore-KR" altLang="en-US" sz="1000" b="1" dirty="0"/>
              <a:t>집단통계량 분석</a:t>
            </a:r>
            <a:r>
              <a:rPr lang="en-US" altLang="ko-Kore-KR" sz="1000" b="1" dirty="0"/>
              <a:t>]</a:t>
            </a:r>
            <a:endParaRPr lang="ko-Kore-KR" altLang="en-US" sz="1000" b="1" dirty="0"/>
          </a:p>
          <a:p>
            <a:endParaRPr lang="ko-Kore-KR" altLang="en-US" sz="1000" dirty="0"/>
          </a:p>
          <a:p>
            <a:r>
              <a:rPr lang="ko-KR" altLang="en-US" sz="1000" dirty="0"/>
              <a:t>공휴일 </a:t>
            </a:r>
            <a:r>
              <a:rPr lang="ko-KR" altLang="en-US" sz="1000" dirty="0" err="1"/>
              <a:t>취급액</a:t>
            </a:r>
            <a:r>
              <a:rPr lang="ko-KR" altLang="en-US" sz="1000" dirty="0"/>
              <a:t> 평균 </a:t>
            </a:r>
            <a:r>
              <a:rPr lang="en-US" altLang="ko-KR" sz="1000" dirty="0"/>
              <a:t>23,394,340</a:t>
            </a:r>
            <a:r>
              <a:rPr lang="ko-KR" altLang="en-US" sz="1000" dirty="0"/>
              <a:t>원 </a:t>
            </a:r>
            <a:r>
              <a:rPr lang="en-US" altLang="ko-KR" sz="1000" dirty="0"/>
              <a:t>/</a:t>
            </a:r>
            <a:r>
              <a:rPr lang="ko-KR" altLang="en-US" sz="1000" dirty="0"/>
              <a:t> </a:t>
            </a:r>
            <a:r>
              <a:rPr lang="ko-Kore-KR" altLang="en-US" sz="1000" dirty="0"/>
              <a:t>표준편차 </a:t>
            </a:r>
            <a:r>
              <a:rPr lang="en-US" altLang="ko-KR" sz="1000" dirty="0"/>
              <a:t>21,883,540</a:t>
            </a:r>
            <a:endParaRPr lang="ko-Kore-KR" altLang="en-US" sz="1000" dirty="0"/>
          </a:p>
          <a:p>
            <a:r>
              <a:rPr lang="ko-Kore-KR" altLang="en-US" sz="1000" dirty="0"/>
              <a:t>평일</a:t>
            </a:r>
            <a:r>
              <a:rPr lang="ko-KR" altLang="en-US" sz="1000" dirty="0"/>
              <a:t>    </a:t>
            </a:r>
            <a:r>
              <a:rPr lang="ko-KR" altLang="en-US" sz="1000" dirty="0" err="1"/>
              <a:t>취급액</a:t>
            </a:r>
            <a:r>
              <a:rPr lang="ko-KR" altLang="en-US" sz="1000" dirty="0"/>
              <a:t> 평균 </a:t>
            </a:r>
            <a:r>
              <a:rPr lang="en-US" altLang="ko-KR" sz="1000" dirty="0"/>
              <a:t>21,929,770</a:t>
            </a:r>
            <a:r>
              <a:rPr lang="ko-KR" altLang="en-US" sz="1000" dirty="0"/>
              <a:t>원 </a:t>
            </a:r>
            <a:r>
              <a:rPr lang="en-US" altLang="ko-KR" sz="1000" dirty="0"/>
              <a:t>/</a:t>
            </a:r>
            <a:r>
              <a:rPr lang="ko-KR" altLang="en-US" sz="1000" dirty="0"/>
              <a:t> </a:t>
            </a:r>
            <a:r>
              <a:rPr lang="ko-Kore-KR" altLang="en-US" sz="1000" dirty="0"/>
              <a:t>표준편차 </a:t>
            </a:r>
            <a:r>
              <a:rPr lang="en-US" altLang="ko-KR" sz="1000" dirty="0"/>
              <a:t>18,394,440</a:t>
            </a:r>
            <a:endParaRPr lang="ko-Kore-KR" altLang="en-US" sz="1000" dirty="0"/>
          </a:p>
          <a:p>
            <a:endParaRPr lang="ko-Kore-KR" altLang="en-US" sz="1000" dirty="0"/>
          </a:p>
          <a:p>
            <a:r>
              <a:rPr lang="ko-KR" altLang="en-US" sz="1000" dirty="0"/>
              <a:t>공휴일 주말 </a:t>
            </a:r>
            <a:r>
              <a:rPr lang="en-US" altLang="ko-KR" sz="1000" dirty="0"/>
              <a:t>2</a:t>
            </a:r>
            <a:r>
              <a:rPr lang="ko-KR" altLang="en-US" sz="1000" dirty="0"/>
              <a:t>개로 나누어서 평균을 비교한 결과 </a:t>
            </a:r>
            <a:r>
              <a:rPr lang="ko-KR" altLang="en-US" sz="1000" dirty="0" err="1"/>
              <a:t>취급액이</a:t>
            </a:r>
            <a:r>
              <a:rPr lang="ko-KR" altLang="en-US" sz="1000" dirty="0"/>
              <a:t> </a:t>
            </a:r>
            <a:r>
              <a:rPr lang="en-US" altLang="ko-KR" sz="1000" dirty="0"/>
              <a:t>200</a:t>
            </a:r>
            <a:r>
              <a:rPr lang="ko-KR" altLang="en-US" sz="1000" dirty="0"/>
              <a:t>만원 이상 더 많이 나옴</a:t>
            </a:r>
            <a:endParaRPr lang="en-US" altLang="ko-KR" sz="1000" dirty="0"/>
          </a:p>
          <a:p>
            <a:r>
              <a:rPr lang="ko-KR" altLang="en-US" sz="1000" b="1" u="sng" dirty="0"/>
              <a:t>다만 주말 숫자가 압도적으로 적기 때문에 추가 분석이 필요하다</a:t>
            </a:r>
            <a:endParaRPr lang="ko-Kore-KR" altLang="en-US" sz="1000" b="1" u="sng" dirty="0"/>
          </a:p>
          <a:p>
            <a:endParaRPr lang="ko-Kore-KR" altLang="en-US" sz="1000" dirty="0"/>
          </a:p>
          <a:p>
            <a:r>
              <a:rPr lang="en-US" altLang="ko-Kore-KR" sz="1000" b="1" dirty="0"/>
              <a:t>[</a:t>
            </a:r>
            <a:r>
              <a:rPr lang="ko-Kore-KR" altLang="en-US" sz="1000" b="1" dirty="0"/>
              <a:t>독립표본 검정 분석</a:t>
            </a:r>
            <a:r>
              <a:rPr lang="en-US" altLang="ko-Kore-KR" sz="1000" b="1" dirty="0"/>
              <a:t>]</a:t>
            </a:r>
            <a:endParaRPr lang="ko-Kore-KR" altLang="en-US" sz="1000" b="1" dirty="0"/>
          </a:p>
          <a:p>
            <a:endParaRPr lang="ko-Kore-KR" altLang="en-US" sz="1000" dirty="0"/>
          </a:p>
          <a:p>
            <a:pPr marL="228600" indent="-228600">
              <a:buAutoNum type="arabicParenR"/>
            </a:pPr>
            <a:r>
              <a:rPr lang="ko-Kore-KR" altLang="en-US" sz="1000" dirty="0"/>
              <a:t>먼저 등분산을 가정했을 때 유의확률은 0.</a:t>
            </a:r>
            <a:r>
              <a:rPr lang="en-US" altLang="ko-Kore-KR" sz="1000" dirty="0"/>
              <a:t>0</a:t>
            </a:r>
            <a:r>
              <a:rPr lang="en-US" altLang="ko-KR" sz="1000" dirty="0"/>
              <a:t>00</a:t>
            </a:r>
            <a:r>
              <a:rPr lang="ko-Kore-KR" altLang="en-US" sz="1000" dirty="0"/>
              <a:t>. 이는 유의수준 95%(0.05)와 비교했을 때 </a:t>
            </a:r>
            <a:endParaRPr lang="en-US" altLang="ko-Kore-KR" sz="1000" dirty="0"/>
          </a:p>
          <a:p>
            <a:r>
              <a:rPr lang="ko-KR" altLang="en-US" sz="1000" dirty="0"/>
              <a:t>     </a:t>
            </a:r>
            <a:r>
              <a:rPr lang="ko-Kore-KR" altLang="en-US" sz="1000" dirty="0"/>
              <a:t>유의확률 </a:t>
            </a:r>
            <a:r>
              <a:rPr lang="en-US" altLang="ko-Kore-KR" sz="1000" dirty="0"/>
              <a:t>&lt;</a:t>
            </a:r>
            <a:r>
              <a:rPr lang="ko-Kore-KR" altLang="en-US" sz="1000" dirty="0"/>
              <a:t> 유의수준임으로 귀무가설을 기각한다</a:t>
            </a:r>
          </a:p>
          <a:p>
            <a:r>
              <a:rPr lang="ko-KR" altLang="en-US" sz="1000" dirty="0"/>
              <a:t>     </a:t>
            </a:r>
            <a:r>
              <a:rPr lang="ko-Kore-KR" altLang="en-US" sz="1000" dirty="0"/>
              <a:t>띠라서 이 둘 사이는 등분산을 가정하지</a:t>
            </a:r>
            <a:r>
              <a:rPr lang="ko-KR" altLang="en-US" sz="1000" dirty="0"/>
              <a:t> 않는다</a:t>
            </a:r>
            <a:endParaRPr lang="ko-Kore-KR" altLang="en-US" sz="1000" dirty="0"/>
          </a:p>
          <a:p>
            <a:endParaRPr lang="ko-Kore-KR" altLang="en-US" sz="1000" dirty="0"/>
          </a:p>
          <a:p>
            <a:r>
              <a:rPr lang="ko-Kore-KR" altLang="en-US" sz="1000" dirty="0"/>
              <a:t>[정리]</a:t>
            </a:r>
          </a:p>
          <a:p>
            <a:r>
              <a:rPr lang="ko-Kore-KR" altLang="en-US" sz="1000" dirty="0"/>
              <a:t>귀무가설 (H0) : 두 집단의 분산은 동일하다 </a:t>
            </a:r>
          </a:p>
          <a:p>
            <a:r>
              <a:rPr lang="ko-Kore-KR" altLang="en-US" sz="1000" dirty="0"/>
              <a:t>대립가설 (H1) : 두 집단의 분산을 동일하지 않다</a:t>
            </a:r>
          </a:p>
          <a:p>
            <a:endParaRPr lang="ko-Kore-KR" altLang="en-US" sz="1000" dirty="0"/>
          </a:p>
          <a:p>
            <a:r>
              <a:rPr lang="ko-Kore-KR" altLang="en-US" sz="1000" dirty="0"/>
              <a:t>검정결과 : 두 집단 분산 동질성 검정결과 검정통계랑 </a:t>
            </a:r>
            <a:r>
              <a:rPr lang="en-US" altLang="ko-KR" sz="1000" dirty="0"/>
              <a:t>70</a:t>
            </a:r>
            <a:r>
              <a:rPr lang="ko-Kore-KR" altLang="en-US" sz="1000" dirty="0"/>
              <a:t>을 기준으로 </a:t>
            </a:r>
            <a:endParaRPr lang="en-US" altLang="ko-Kore-KR" sz="1000" dirty="0"/>
          </a:p>
          <a:p>
            <a:r>
              <a:rPr lang="ko-Kore-KR" altLang="en-US" sz="1000" dirty="0"/>
              <a:t>              유의확률 0</a:t>
            </a:r>
            <a:r>
              <a:rPr lang="en-US" altLang="ko-Kore-KR" sz="1000" dirty="0"/>
              <a:t>.</a:t>
            </a:r>
            <a:r>
              <a:rPr lang="en-US" altLang="ko-KR" sz="1000" dirty="0"/>
              <a:t>00</a:t>
            </a:r>
            <a:r>
              <a:rPr lang="ko-Kore-KR" altLang="en-US" sz="1000" dirty="0"/>
              <a:t>로 유의수준 0.05보다 작기 때문에, 귀무가설을 기각한다. </a:t>
            </a:r>
            <a:endParaRPr lang="en-US" altLang="ko-Kore-KR" sz="1000" dirty="0"/>
          </a:p>
          <a:p>
            <a:r>
              <a:rPr lang="ko-Kore-KR" altLang="en-US" sz="1000" dirty="0"/>
              <a:t>              따라서 두 집단 분산은 동일하지</a:t>
            </a:r>
            <a:r>
              <a:rPr lang="ko-KR" altLang="en-US" sz="1000" dirty="0"/>
              <a:t> 않</a:t>
            </a:r>
            <a:r>
              <a:rPr lang="ko-Kore-KR" altLang="en-US" sz="1000" dirty="0"/>
              <a:t>다</a:t>
            </a:r>
          </a:p>
          <a:p>
            <a:endParaRPr lang="ko-Kore-KR" altLang="en-US" sz="1000" dirty="0"/>
          </a:p>
          <a:p>
            <a:endParaRPr lang="ko-Kore-KR" altLang="en-US" sz="1000" dirty="0"/>
          </a:p>
          <a:p>
            <a:r>
              <a:rPr lang="ko-Kore-KR" altLang="en-US" sz="1000" dirty="0"/>
              <a:t>2) 등분산 가정하지</a:t>
            </a:r>
            <a:r>
              <a:rPr lang="ko-KR" altLang="en-US" sz="1000" dirty="0"/>
              <a:t> 않을</a:t>
            </a:r>
            <a:r>
              <a:rPr lang="ko-Kore-KR" altLang="en-US" sz="1000" dirty="0"/>
              <a:t> 시 유의확률 0.</a:t>
            </a:r>
            <a:r>
              <a:rPr lang="en-US" altLang="ko-Kore-KR" sz="1000" dirty="0"/>
              <a:t>0</a:t>
            </a:r>
            <a:r>
              <a:rPr lang="en-US" altLang="ko-KR" sz="1000" dirty="0"/>
              <a:t>08</a:t>
            </a:r>
            <a:r>
              <a:rPr lang="ko-Kore-KR" altLang="en-US" sz="1000" dirty="0"/>
              <a:t>임으로 [유의확률 </a:t>
            </a:r>
            <a:r>
              <a:rPr lang="en-US" altLang="ko-Kore-KR" sz="1000" dirty="0"/>
              <a:t>&lt;</a:t>
            </a:r>
            <a:r>
              <a:rPr lang="ko-Kore-KR" altLang="en-US" sz="1000" dirty="0"/>
              <a:t> 유의수준]을 보여준다</a:t>
            </a:r>
          </a:p>
          <a:p>
            <a:r>
              <a:rPr lang="ko-KR" altLang="en-US" sz="1000" dirty="0"/>
              <a:t>    </a:t>
            </a:r>
            <a:r>
              <a:rPr lang="ko-Kore-KR" altLang="en-US" sz="1000" dirty="0"/>
              <a:t>귀무가설이 기각되는데 귀무가설은 A = B는 같다. 즉 두 집단의 평균은 같지않다</a:t>
            </a:r>
            <a:endParaRPr lang="en-US" altLang="ko-Kore-KR" sz="1000" dirty="0"/>
          </a:p>
          <a:p>
            <a:endParaRPr lang="ko-Kore-KR" altLang="en-US" sz="1000" dirty="0"/>
          </a:p>
          <a:p>
            <a:r>
              <a:rPr lang="ko-Kore-KR" altLang="en-US" sz="1000" dirty="0"/>
              <a:t>[정리]</a:t>
            </a:r>
          </a:p>
          <a:p>
            <a:r>
              <a:rPr lang="ko-Kore-KR" altLang="en-US" sz="1000" dirty="0"/>
              <a:t>각 은행간 대기시간 평균 차이 검정 결과 유의확률 0.</a:t>
            </a:r>
            <a:r>
              <a:rPr lang="en-US" altLang="ko-Kore-KR" sz="1000" dirty="0"/>
              <a:t>0</a:t>
            </a:r>
            <a:r>
              <a:rPr lang="en-US" altLang="ko-KR" sz="1000" dirty="0"/>
              <a:t>08</a:t>
            </a:r>
            <a:r>
              <a:rPr lang="ko-Kore-KR" altLang="en-US" sz="1000" dirty="0"/>
              <a:t>으로 유의수준 0.05보다 작음으로, </a:t>
            </a:r>
            <a:endParaRPr lang="en-US" altLang="ko-Kore-KR" sz="1000" dirty="0"/>
          </a:p>
          <a:p>
            <a:r>
              <a:rPr lang="ko-Kore-KR" altLang="en-US" sz="1000" dirty="0"/>
              <a:t>귀무가설을 기각한다. </a:t>
            </a:r>
            <a:r>
              <a:rPr lang="ko-KR" altLang="en-US" sz="1000" dirty="0"/>
              <a:t> </a:t>
            </a:r>
            <a:r>
              <a:rPr lang="ko-Kore-KR" altLang="en-US" sz="1000" dirty="0"/>
              <a:t>따라서 공휴일</a:t>
            </a:r>
            <a:r>
              <a:rPr lang="ko-KR" altLang="en-US" sz="1000" dirty="0"/>
              <a:t> 여부에 따른 종합 </a:t>
            </a:r>
            <a:r>
              <a:rPr lang="ko-KR" altLang="en-US" sz="1000" dirty="0" err="1"/>
              <a:t>취급액</a:t>
            </a:r>
            <a:r>
              <a:rPr lang="ko-KR" altLang="en-US" sz="1000" dirty="0"/>
              <a:t> </a:t>
            </a:r>
            <a:r>
              <a:rPr lang="ko-Kore-KR" altLang="en-US" sz="1000" dirty="0"/>
              <a:t>평균은 차이가 있다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0198C4-DC17-B24D-8D69-021AEDFAE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3" y="1381293"/>
            <a:ext cx="5714861" cy="4095413"/>
          </a:xfrm>
          <a:prstGeom prst="rect">
            <a:avLst/>
          </a:prstGeom>
        </p:spPr>
      </p:pic>
      <p:sp>
        <p:nvSpPr>
          <p:cNvPr id="23" name="Google Shape;103;p1">
            <a:extLst>
              <a:ext uri="{FF2B5EF4-FFF2-40B4-BE49-F238E27FC236}">
                <a16:creationId xmlns:a16="http://schemas.microsoft.com/office/drawing/2014/main" id="{4D5C7298-8529-694C-B7C8-14CA8802658C}"/>
              </a:ext>
            </a:extLst>
          </p:cNvPr>
          <p:cNvSpPr/>
          <p:nvPr/>
        </p:nvSpPr>
        <p:spPr>
          <a:xfrm>
            <a:off x="514162" y="2075380"/>
            <a:ext cx="5581838" cy="2887038"/>
          </a:xfrm>
          <a:prstGeom prst="rect">
            <a:avLst/>
          </a:prstGeom>
          <a:noFill/>
          <a:ln w="28575" cap="flat" cmpd="sng">
            <a:solidFill>
              <a:srgbClr val="30A6C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6529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kumimoji="1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1418</TotalTime>
  <Words>1859</Words>
  <Application>Microsoft Macintosh PowerPoint</Application>
  <PresentationFormat>와이드스크린</PresentationFormat>
  <Paragraphs>269</Paragraphs>
  <Slides>18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KoreanTITGD1</vt:lpstr>
      <vt:lpstr>KoreanTITGD5</vt:lpstr>
      <vt:lpstr>맑은 고딕</vt:lpstr>
      <vt:lpstr>맑은 고딕</vt:lpstr>
      <vt:lpstr>Arial</vt:lpstr>
      <vt:lpstr>Calibri</vt:lpstr>
      <vt:lpstr>Helvetica Neue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Oh Sae Yoon</cp:lastModifiedBy>
  <cp:revision>62</cp:revision>
  <dcterms:created xsi:type="dcterms:W3CDTF">2020-09-17T13:48:30Z</dcterms:created>
  <dcterms:modified xsi:type="dcterms:W3CDTF">2022-02-09T15:45:53Z</dcterms:modified>
</cp:coreProperties>
</file>